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gradFill flip="none" rotWithShape="1">
            <a:gsLst>
              <a:gs pos="0">
                <a:srgbClr val="080D0A"/>
              </a:gs>
              <a:gs pos="100000">
                <a:srgbClr val="07140E"/>
              </a:gs>
            </a:gsLst>
            <a:lin ang="8100000" scaled="0"/>
          </a:gradFill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 rot="480000">
            <a:off x="7924648" y="-914400"/>
            <a:ext cx="6553047" cy="8686800"/>
          </a:xfrm>
          <a:gradFill flip="none" rotWithShape="1">
            <a:gsLst>
              <a:gs pos="0">
                <a:srgbClr val="145A2A"/>
              </a:gs>
              <a:gs pos="100000">
                <a:srgbClr val="22A24D"/>
              </a:gs>
            </a:gsLst>
            <a:lin ang="8100000" scaled="0"/>
          </a:gradFill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8991295" y="3657600"/>
            <a:ext cx="3200400" cy="3200400"/>
          </a:xfrm>
          <a:prstGeom prst="ellipse">
            <a:avLst/>
          </a:prstGeom>
          <a:solidFill>
            <a:srgbClr val="4ADE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1695" cy="91440"/>
          </a:xfrm>
          <a:prstGeom prst="rect">
            <a:avLst/>
          </a:prstGeom>
          <a:solidFill>
            <a:srgbClr val="4ADE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502920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 i="0" spc="120">
                <a:solidFill>
                  <a:srgbClr val="4ADE80"/>
                </a:solidFill>
                <a:latin typeface="Calibri"/>
              </a:rPr>
              <a:t>qmtk Soccer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841248"/>
            <a:ext cx="3657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 spc="400">
                <a:solidFill>
                  <a:srgbClr val="B4C3B8"/>
                </a:solidFill>
                <a:latin typeface="Calibri"/>
              </a:rPr>
              <a:t>COACH PLAYBOOK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2377440"/>
            <a:ext cx="7772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 spc="400">
                <a:solidFill>
                  <a:srgbClr val="4ADE80"/>
                </a:solidFill>
                <a:latin typeface="Calibri"/>
              </a:rPr>
              <a:t>TRAINING SESSION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2788920"/>
            <a:ext cx="868680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6000" b="1" i="0">
                <a:solidFill>
                  <a:srgbClr val="FFFFFF"/>
                </a:solidFill>
                <a:latin typeface="Calibri"/>
              </a:rPr>
              <a:t>Week of July 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4114800"/>
            <a:ext cx="86868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 i="1">
                <a:solidFill>
                  <a:srgbClr val="4ADE80"/>
                </a:solidFill>
                <a:latin typeface="Calibri"/>
              </a:rPr>
              <a:t>Week 1 — Ball Mastery &amp; First Touch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40080" y="5120640"/>
            <a:ext cx="91440" cy="1005840"/>
          </a:xfrm>
          <a:prstGeom prst="rect">
            <a:avLst/>
          </a:prstGeom>
          <a:solidFill>
            <a:srgbClr val="4ADE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68680" y="5120640"/>
            <a:ext cx="45720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 spc="300">
                <a:solidFill>
                  <a:srgbClr val="7B8A7F"/>
                </a:solidFill>
                <a:latin typeface="Calibri"/>
              </a:rPr>
              <a:t>LOCATION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68680" y="544068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West Elementary School, Andover, MA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580644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B4C3B8"/>
                </a:solidFill>
                <a:latin typeface="Calibri"/>
              </a:rPr>
              <a:t>Thursdays · K–5 6:00–6:45 PM · Gr. 6–8 6:45–7:30 PM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635508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 spc="250">
                <a:solidFill>
                  <a:srgbClr val="7B8A7F"/>
                </a:solidFill>
                <a:latin typeface="Calibri"/>
              </a:rPr>
              <a:t>qmtk.org  ·  Train Smart. Play Smart.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gradFill flip="none" rotWithShape="1">
            <a:gsLst>
              <a:gs pos="0">
                <a:srgbClr val="080D0A"/>
              </a:gs>
              <a:gs pos="100000">
                <a:srgbClr val="101812"/>
              </a:gs>
            </a:gsLst>
            <a:lin ang="8100000" scaled="0"/>
          </a:gradFill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7C5D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292608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 spc="200">
                <a:solidFill>
                  <a:srgbClr val="4ADE80"/>
                </a:solidFill>
                <a:latin typeface="Calibri"/>
              </a:rPr>
              <a:t>qmtk Soccer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30352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 i="0" spc="400">
                <a:solidFill>
                  <a:srgbClr val="7B8A7F"/>
                </a:solidFill>
                <a:latin typeface="Calibri"/>
              </a:rPr>
              <a:t>COACH PLAYBOOK · GRADES 6–8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820095" y="292608"/>
            <a:ext cx="10058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400" b="1" i="0">
                <a:solidFill>
                  <a:srgbClr val="B4C3B8"/>
                </a:solidFill>
                <a:latin typeface="Calibri"/>
              </a:rPr>
              <a:t>02.3  /  04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097280"/>
            <a:ext cx="1054946" cy="274320"/>
          </a:xfrm>
          <a:prstGeom prst="roundRect">
            <a:avLst>
              <a:gd name="adj" fmla="val 50000"/>
            </a:avLst>
          </a:prstGeom>
          <a:solidFill>
            <a:srgbClr val="7C5D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1097280"/>
            <a:ext cx="1054946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 spc="80">
                <a:solidFill>
                  <a:srgbClr val="080D0A"/>
                </a:solidFill>
                <a:latin typeface="Calibri"/>
              </a:rPr>
              <a:t>LESSON 2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621874" y="1097280"/>
            <a:ext cx="1070610" cy="274320"/>
          </a:xfrm>
          <a:prstGeom prst="roundRect">
            <a:avLst>
              <a:gd name="adj" fmla="val 50000"/>
            </a:avLst>
          </a:prstGeom>
          <a:solidFill>
            <a:srgbClr val="1822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621874" y="1097280"/>
            <a:ext cx="107061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000" b="1" i="0" spc="80">
                <a:solidFill>
                  <a:srgbClr val="E8EDE9"/>
                </a:solidFill>
                <a:latin typeface="Calibri"/>
              </a:rPr>
              <a:t>22–33 MIN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802212" y="1097280"/>
            <a:ext cx="2950210" cy="274320"/>
          </a:xfrm>
          <a:prstGeom prst="roundRect">
            <a:avLst>
              <a:gd name="adj" fmla="val 50000"/>
            </a:avLst>
          </a:prstGeom>
          <a:solidFill>
            <a:srgbClr val="1822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802212" y="1097280"/>
            <a:ext cx="295021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000" b="1" i="0" spc="80">
                <a:solidFill>
                  <a:srgbClr val="E8EDE9"/>
                </a:solidFill>
                <a:latin typeface="Calibri"/>
              </a:rPr>
              <a:t>📏  15x10 yd channels, groups of 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1508760"/>
            <a:ext cx="777240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  <a:latin typeface="Calibri"/>
              </a:rPr>
              <a:t>Receive–Turn–Drive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2331720"/>
            <a:ext cx="640080" cy="54864"/>
          </a:xfrm>
          <a:prstGeom prst="rect">
            <a:avLst/>
          </a:prstGeom>
          <a:solidFill>
            <a:srgbClr val="7C5D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7200" y="2606040"/>
            <a:ext cx="5120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 spc="400">
                <a:solidFill>
                  <a:srgbClr val="7C5DFA"/>
                </a:solidFill>
                <a:latin typeface="Calibri"/>
              </a:rPr>
              <a:t>THE DRILL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2926080"/>
            <a:ext cx="5120640" cy="1737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 i="0">
                <a:solidFill>
                  <a:srgbClr val="E8EDE9"/>
                </a:solidFill>
                <a:latin typeface="Calibri"/>
              </a:rPr>
              <a:t>Server passes in, receiver checks to the ball, opens the body on the first touch, turns, and drives 10 yards to the end of the channel. Add a shadow defender behind the receiver to force a real scan before receiving.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4800600"/>
            <a:ext cx="5120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 spc="400">
                <a:solidFill>
                  <a:srgbClr val="7C5DFA"/>
                </a:solidFill>
                <a:latin typeface="Calibri"/>
              </a:rPr>
              <a:t>KEY COACHING CUES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57200" y="5166360"/>
            <a:ext cx="5120640" cy="1828800"/>
          </a:xfrm>
          <a:prstGeom prst="roundRect">
            <a:avLst>
              <a:gd name="adj" fmla="val 12000"/>
            </a:avLst>
          </a:prstGeom>
          <a:solidFill>
            <a:srgbClr val="18221B"/>
          </a:solidFill>
          <a:ln w="12700">
            <a:solidFill>
              <a:srgbClr val="1F2D2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685800" y="5422392"/>
            <a:ext cx="109728" cy="109728"/>
          </a:xfrm>
          <a:prstGeom prst="ellipse">
            <a:avLst/>
          </a:prstGeom>
          <a:solidFill>
            <a:srgbClr val="7C5D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05840" y="5349240"/>
            <a:ext cx="438912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E8EDE9"/>
                </a:solidFill>
                <a:latin typeface="Calibri"/>
              </a:rPr>
              <a:t>Scan over your shoulder before the ball arrives</a:t>
            </a:r>
          </a:p>
        </p:txBody>
      </p:sp>
      <p:sp>
        <p:nvSpPr>
          <p:cNvPr id="21" name="Oval 20"/>
          <p:cNvSpPr/>
          <p:nvPr/>
        </p:nvSpPr>
        <p:spPr>
          <a:xfrm>
            <a:off x="685800" y="5843016"/>
            <a:ext cx="109728" cy="109728"/>
          </a:xfrm>
          <a:prstGeom prst="ellipse">
            <a:avLst/>
          </a:prstGeom>
          <a:solidFill>
            <a:srgbClr val="7C5D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5840" y="5769864"/>
            <a:ext cx="438912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E8EDE9"/>
                </a:solidFill>
                <a:latin typeface="Calibri"/>
              </a:rPr>
              <a:t>Open your hips — receive across your body</a:t>
            </a:r>
          </a:p>
        </p:txBody>
      </p:sp>
      <p:sp>
        <p:nvSpPr>
          <p:cNvPr id="23" name="Oval 22"/>
          <p:cNvSpPr/>
          <p:nvPr/>
        </p:nvSpPr>
        <p:spPr>
          <a:xfrm>
            <a:off x="685800" y="6263640"/>
            <a:ext cx="109728" cy="109728"/>
          </a:xfrm>
          <a:prstGeom prst="ellipse">
            <a:avLst/>
          </a:prstGeom>
          <a:solidFill>
            <a:srgbClr val="7C5D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05840" y="6190488"/>
            <a:ext cx="438912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E8EDE9"/>
                </a:solidFill>
                <a:latin typeface="Calibri"/>
              </a:rPr>
              <a:t>Explode into space after the turn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5715000" y="2468880"/>
            <a:ext cx="6126480" cy="3886200"/>
          </a:xfrm>
          <a:prstGeom prst="roundRect">
            <a:avLst>
              <a:gd name="adj" fmla="val 12000"/>
            </a:avLst>
          </a:prstGeom>
          <a:solidFill>
            <a:srgbClr val="18221B"/>
          </a:solidFill>
          <a:ln w="12700">
            <a:solidFill>
              <a:srgbClr val="1F2D23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5852160" y="2606040"/>
            <a:ext cx="5852160" cy="3611880"/>
          </a:xfrm>
          <a:gradFill flip="none" rotWithShape="1">
            <a:gsLst>
              <a:gs pos="0">
                <a:srgbClr val="3E964F"/>
              </a:gs>
              <a:gs pos="100000">
                <a:srgbClr val="2A7037"/>
              </a:gs>
            </a:gsLst>
            <a:lin ang="8100000" scaled="0"/>
          </a:gradFill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5996635" y="2750515"/>
            <a:ext cx="5563210" cy="3322930"/>
          </a:xfrm>
          <a:prstGeom prst="rect">
            <a:avLst/>
          </a:prstGeom>
          <a:noFill/>
          <a:ln w="25400">
            <a:solidFill>
              <a:srgbClr val="FFFFFF"/>
            </a:solidFill>
            <a:prstDash val="lg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6759244" y="3723894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759244" y="3767786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30" name="Oval 29"/>
          <p:cNvSpPr/>
          <p:nvPr/>
        </p:nvSpPr>
        <p:spPr>
          <a:xfrm>
            <a:off x="6827824" y="3993642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Oval 30"/>
          <p:cNvSpPr/>
          <p:nvPr/>
        </p:nvSpPr>
        <p:spPr>
          <a:xfrm>
            <a:off x="6870573" y="4036391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Oval 31"/>
          <p:cNvSpPr/>
          <p:nvPr/>
        </p:nvSpPr>
        <p:spPr>
          <a:xfrm>
            <a:off x="6759244" y="4879695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759244" y="4923587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34" name="Oval 33"/>
          <p:cNvSpPr/>
          <p:nvPr/>
        </p:nvSpPr>
        <p:spPr>
          <a:xfrm>
            <a:off x="6827824" y="5149443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Oval 34"/>
          <p:cNvSpPr/>
          <p:nvPr/>
        </p:nvSpPr>
        <p:spPr>
          <a:xfrm>
            <a:off x="6870573" y="5192192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Oval 35"/>
          <p:cNvSpPr/>
          <p:nvPr/>
        </p:nvSpPr>
        <p:spPr>
          <a:xfrm>
            <a:off x="7988198" y="3723894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7988198" y="3767786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38" name="Oval 37"/>
          <p:cNvSpPr/>
          <p:nvPr/>
        </p:nvSpPr>
        <p:spPr>
          <a:xfrm>
            <a:off x="8056778" y="3993642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Oval 38"/>
          <p:cNvSpPr/>
          <p:nvPr/>
        </p:nvSpPr>
        <p:spPr>
          <a:xfrm>
            <a:off x="8099527" y="4036391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Oval 39"/>
          <p:cNvSpPr/>
          <p:nvPr/>
        </p:nvSpPr>
        <p:spPr>
          <a:xfrm>
            <a:off x="7988198" y="4879695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7988198" y="4923587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42" name="Oval 41"/>
          <p:cNvSpPr/>
          <p:nvPr/>
        </p:nvSpPr>
        <p:spPr>
          <a:xfrm>
            <a:off x="8056778" y="5149443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Oval 42"/>
          <p:cNvSpPr/>
          <p:nvPr/>
        </p:nvSpPr>
        <p:spPr>
          <a:xfrm>
            <a:off x="8099527" y="5192192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Oval 43"/>
          <p:cNvSpPr/>
          <p:nvPr/>
        </p:nvSpPr>
        <p:spPr>
          <a:xfrm>
            <a:off x="9217152" y="3723894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9217152" y="3767786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46" name="Oval 45"/>
          <p:cNvSpPr/>
          <p:nvPr/>
        </p:nvSpPr>
        <p:spPr>
          <a:xfrm>
            <a:off x="9285732" y="3993642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Oval 46"/>
          <p:cNvSpPr/>
          <p:nvPr/>
        </p:nvSpPr>
        <p:spPr>
          <a:xfrm>
            <a:off x="9328481" y="4036391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Oval 47"/>
          <p:cNvSpPr/>
          <p:nvPr/>
        </p:nvSpPr>
        <p:spPr>
          <a:xfrm>
            <a:off x="9217152" y="4879695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9217152" y="4923587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50" name="Oval 49"/>
          <p:cNvSpPr/>
          <p:nvPr/>
        </p:nvSpPr>
        <p:spPr>
          <a:xfrm>
            <a:off x="9285732" y="5149443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Oval 50"/>
          <p:cNvSpPr/>
          <p:nvPr/>
        </p:nvSpPr>
        <p:spPr>
          <a:xfrm>
            <a:off x="9328481" y="5192192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Oval 51"/>
          <p:cNvSpPr/>
          <p:nvPr/>
        </p:nvSpPr>
        <p:spPr>
          <a:xfrm>
            <a:off x="10446105" y="3723894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10446105" y="3767786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54" name="Oval 53"/>
          <p:cNvSpPr/>
          <p:nvPr/>
        </p:nvSpPr>
        <p:spPr>
          <a:xfrm>
            <a:off x="10514685" y="3993642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Oval 54"/>
          <p:cNvSpPr/>
          <p:nvPr/>
        </p:nvSpPr>
        <p:spPr>
          <a:xfrm>
            <a:off x="10557434" y="4036391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Oval 55"/>
          <p:cNvSpPr/>
          <p:nvPr/>
        </p:nvSpPr>
        <p:spPr>
          <a:xfrm>
            <a:off x="10446105" y="4879695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10446105" y="4923587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58" name="Oval 57"/>
          <p:cNvSpPr/>
          <p:nvPr/>
        </p:nvSpPr>
        <p:spPr>
          <a:xfrm>
            <a:off x="10514685" y="5149443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Oval 58"/>
          <p:cNvSpPr/>
          <p:nvPr/>
        </p:nvSpPr>
        <p:spPr>
          <a:xfrm>
            <a:off x="10557434" y="5192192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5852160" y="5925312"/>
            <a:ext cx="5852160" cy="292608"/>
          </a:xfrm>
          <a:prstGeom prst="rect">
            <a:avLst/>
          </a:prstGeom>
          <a:solidFill>
            <a:srgbClr val="080D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5989320" y="5925312"/>
            <a:ext cx="5577840" cy="29260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1" i="0" spc="50">
                <a:solidFill>
                  <a:srgbClr val="E8EDE9"/>
                </a:solidFill>
                <a:latin typeface="Calibri"/>
              </a:rPr>
              <a:t>📏  15x10 yd channels, groups of 3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5989320" y="5925312"/>
            <a:ext cx="5577840" cy="29260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900" b="1" i="0" spc="80">
                <a:solidFill>
                  <a:srgbClr val="7C5DFA"/>
                </a:solidFill>
                <a:latin typeface="Calibri"/>
              </a:rPr>
              <a:t>LESSON 2</a:t>
            </a:r>
          </a:p>
        </p:txBody>
      </p:sp>
      <p:sp>
        <p:nvSpPr>
          <p:cNvPr id="63" name="Oval 62"/>
          <p:cNvSpPr/>
          <p:nvPr/>
        </p:nvSpPr>
        <p:spPr>
          <a:xfrm>
            <a:off x="5852160" y="6547104"/>
            <a:ext cx="164592" cy="164592"/>
          </a:xfrm>
          <a:prstGeom prst="ellipse">
            <a:avLst/>
          </a:prstGeom>
          <a:solidFill>
            <a:srgbClr val="F5A623"/>
          </a:solidFill>
          <a:ln w="9525">
            <a:solidFill>
              <a:srgbClr val="080D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6053328" y="649224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B4C3B8"/>
                </a:solidFill>
                <a:latin typeface="Calibri"/>
              </a:rPr>
              <a:t>Player A / Attacker</a:t>
            </a:r>
          </a:p>
        </p:txBody>
      </p:sp>
      <p:sp>
        <p:nvSpPr>
          <p:cNvPr id="65" name="Oval 64"/>
          <p:cNvSpPr/>
          <p:nvPr/>
        </p:nvSpPr>
        <p:spPr>
          <a:xfrm>
            <a:off x="7223760" y="6547104"/>
            <a:ext cx="164592" cy="164592"/>
          </a:xfrm>
          <a:prstGeom prst="ellipse">
            <a:avLst/>
          </a:prstGeom>
          <a:solidFill>
            <a:srgbClr val="4A90E2"/>
          </a:solidFill>
          <a:ln w="9525">
            <a:solidFill>
              <a:srgbClr val="080D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7424928" y="649224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B4C3B8"/>
                </a:solidFill>
                <a:latin typeface="Calibri"/>
              </a:rPr>
              <a:t>Player B / Receiver</a:t>
            </a:r>
          </a:p>
        </p:txBody>
      </p:sp>
      <p:sp>
        <p:nvSpPr>
          <p:cNvPr id="67" name="Oval 66"/>
          <p:cNvSpPr/>
          <p:nvPr/>
        </p:nvSpPr>
        <p:spPr>
          <a:xfrm>
            <a:off x="8595360" y="6547104"/>
            <a:ext cx="164592" cy="164592"/>
          </a:xfrm>
          <a:prstGeom prst="ellipse">
            <a:avLst/>
          </a:prstGeom>
          <a:solidFill>
            <a:srgbClr val="FF6B6B"/>
          </a:solidFill>
          <a:ln w="9525">
            <a:solidFill>
              <a:srgbClr val="080D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8796528" y="649224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B4C3B8"/>
                </a:solidFill>
                <a:latin typeface="Calibri"/>
              </a:rPr>
              <a:t>Defender</a:t>
            </a:r>
          </a:p>
        </p:txBody>
      </p:sp>
      <p:sp>
        <p:nvSpPr>
          <p:cNvPr id="69" name="Oval 68"/>
          <p:cNvSpPr/>
          <p:nvPr/>
        </p:nvSpPr>
        <p:spPr>
          <a:xfrm>
            <a:off x="9966960" y="6547104"/>
            <a:ext cx="164592" cy="164592"/>
          </a:xfrm>
          <a:prstGeom prst="ellipse">
            <a:avLst/>
          </a:prstGeom>
          <a:solidFill>
            <a:srgbClr val="FFFFFF"/>
          </a:solidFill>
          <a:ln w="9525">
            <a:solidFill>
              <a:srgbClr val="080D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10168128" y="649224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B4C3B8"/>
                </a:solidFill>
                <a:latin typeface="Calibri"/>
              </a:rPr>
              <a:t>Ball</a:t>
            </a:r>
          </a:p>
        </p:txBody>
      </p:sp>
      <p:sp>
        <p:nvSpPr>
          <p:cNvPr id="71" name="Rectangle 70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1018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457200" y="653796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900" b="0" i="0" spc="200">
                <a:solidFill>
                  <a:srgbClr val="7B8A7F"/>
                </a:solidFill>
                <a:latin typeface="Calibri"/>
              </a:rPr>
              <a:t>qmtk Soccer · Coach Playbook · Grades 6–8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9905695" y="6537960"/>
            <a:ext cx="182880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900" b="0" i="0" spc="200">
                <a:solidFill>
                  <a:srgbClr val="7B8A7F"/>
                </a:solidFill>
                <a:latin typeface="Calibri"/>
              </a:rPr>
              <a:t>qmtk.org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gradFill flip="none" rotWithShape="1">
            <a:gsLst>
              <a:gs pos="0">
                <a:srgbClr val="080D0A"/>
              </a:gs>
              <a:gs pos="100000">
                <a:srgbClr val="101812"/>
              </a:gs>
            </a:gsLst>
            <a:lin ang="8100000" scaled="0"/>
          </a:gradFill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4ADE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292608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 spc="200">
                <a:solidFill>
                  <a:srgbClr val="4ADE80"/>
                </a:solidFill>
                <a:latin typeface="Calibri"/>
              </a:rPr>
              <a:t>qmtk Soccer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30352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 i="0" spc="400">
                <a:solidFill>
                  <a:srgbClr val="7B8A7F"/>
                </a:solidFill>
                <a:latin typeface="Calibri"/>
              </a:rPr>
              <a:t>COACH PLAYBOOK · GRADES 6–8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820095" y="292608"/>
            <a:ext cx="10058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400" b="1" i="0">
                <a:solidFill>
                  <a:srgbClr val="B4C3B8"/>
                </a:solidFill>
                <a:latin typeface="Calibri"/>
              </a:rPr>
              <a:t>02.4  /  04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097280"/>
            <a:ext cx="1141095" cy="274320"/>
          </a:xfrm>
          <a:prstGeom prst="roundRect">
            <a:avLst>
              <a:gd name="adj" fmla="val 50000"/>
            </a:avLst>
          </a:prstGeom>
          <a:solidFill>
            <a:srgbClr val="4ADE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1097280"/>
            <a:ext cx="1141095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 spc="80">
                <a:solidFill>
                  <a:srgbClr val="080D0A"/>
                </a:solidFill>
                <a:latin typeface="Calibri"/>
              </a:rPr>
              <a:t>SCRIMMAGE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708023" y="1097280"/>
            <a:ext cx="1070610" cy="274320"/>
          </a:xfrm>
          <a:prstGeom prst="roundRect">
            <a:avLst>
              <a:gd name="adj" fmla="val 50000"/>
            </a:avLst>
          </a:prstGeom>
          <a:solidFill>
            <a:srgbClr val="1822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708023" y="1097280"/>
            <a:ext cx="107061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000" b="1" i="0" spc="80">
                <a:solidFill>
                  <a:srgbClr val="E8EDE9"/>
                </a:solidFill>
                <a:latin typeface="Calibri"/>
              </a:rPr>
              <a:t>33–45 MIN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888361" y="1097280"/>
            <a:ext cx="2636943" cy="274320"/>
          </a:xfrm>
          <a:prstGeom prst="roundRect">
            <a:avLst>
              <a:gd name="adj" fmla="val 50000"/>
            </a:avLst>
          </a:prstGeom>
          <a:solidFill>
            <a:srgbClr val="1822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888361" y="1097280"/>
            <a:ext cx="2636943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000" b="1" i="0" spc="80">
                <a:solidFill>
                  <a:srgbClr val="E8EDE9"/>
                </a:solidFill>
                <a:latin typeface="Calibri"/>
              </a:rPr>
              <a:t>📏  50x35 yd, two proper goals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1508760"/>
            <a:ext cx="777240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  <a:latin typeface="Calibri"/>
              </a:rPr>
              <a:t>7v7 Big-Field Scrimmage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2331720"/>
            <a:ext cx="640080" cy="54864"/>
          </a:xfrm>
          <a:prstGeom prst="rect">
            <a:avLst/>
          </a:prstGeom>
          <a:solidFill>
            <a:srgbClr val="4ADE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7200" y="2606040"/>
            <a:ext cx="5120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 spc="400">
                <a:solidFill>
                  <a:srgbClr val="4ADE80"/>
                </a:solidFill>
                <a:latin typeface="Calibri"/>
              </a:rPr>
              <a:t>THE DRILL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2926080"/>
            <a:ext cx="5120640" cy="1737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 i="0">
                <a:solidFill>
                  <a:srgbClr val="E8EDE9"/>
                </a:solidFill>
                <a:latin typeface="Calibri"/>
              </a:rPr>
              <a:t>First large-format scrimmage of the season — 7v7 (or 6v6) on the full outdoor field with proper goals and goalkeepers. Coach rule: clean first touch before every pass or shot. Feel the bigger space and longer passes.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4800600"/>
            <a:ext cx="5120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 spc="400">
                <a:solidFill>
                  <a:srgbClr val="4ADE80"/>
                </a:solidFill>
                <a:latin typeface="Calibri"/>
              </a:rPr>
              <a:t>KEY COACHING CUES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57200" y="5166360"/>
            <a:ext cx="5120640" cy="1828800"/>
          </a:xfrm>
          <a:prstGeom prst="roundRect">
            <a:avLst>
              <a:gd name="adj" fmla="val 12000"/>
            </a:avLst>
          </a:prstGeom>
          <a:solidFill>
            <a:srgbClr val="18221B"/>
          </a:solidFill>
          <a:ln w="12700">
            <a:solidFill>
              <a:srgbClr val="1F2D2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685800" y="5422392"/>
            <a:ext cx="109728" cy="109728"/>
          </a:xfrm>
          <a:prstGeom prst="ellipse">
            <a:avLst/>
          </a:prstGeom>
          <a:solidFill>
            <a:srgbClr val="4ADE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05840" y="5349240"/>
            <a:ext cx="438912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E8EDE9"/>
                </a:solidFill>
                <a:latin typeface="Calibri"/>
              </a:rPr>
              <a:t>First touch sets up your next action</a:t>
            </a:r>
          </a:p>
        </p:txBody>
      </p:sp>
      <p:sp>
        <p:nvSpPr>
          <p:cNvPr id="21" name="Oval 20"/>
          <p:cNvSpPr/>
          <p:nvPr/>
        </p:nvSpPr>
        <p:spPr>
          <a:xfrm>
            <a:off x="685800" y="5843016"/>
            <a:ext cx="109728" cy="109728"/>
          </a:xfrm>
          <a:prstGeom prst="ellipse">
            <a:avLst/>
          </a:prstGeom>
          <a:solidFill>
            <a:srgbClr val="4ADE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5840" y="5769864"/>
            <a:ext cx="438912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E8EDE9"/>
                </a:solidFill>
                <a:latin typeface="Calibri"/>
              </a:rPr>
              <a:t>Use the width of the big field</a:t>
            </a:r>
          </a:p>
        </p:txBody>
      </p:sp>
      <p:sp>
        <p:nvSpPr>
          <p:cNvPr id="23" name="Oval 22"/>
          <p:cNvSpPr/>
          <p:nvPr/>
        </p:nvSpPr>
        <p:spPr>
          <a:xfrm>
            <a:off x="685800" y="6263640"/>
            <a:ext cx="109728" cy="109728"/>
          </a:xfrm>
          <a:prstGeom prst="ellipse">
            <a:avLst/>
          </a:prstGeom>
          <a:solidFill>
            <a:srgbClr val="4ADE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05840" y="6190488"/>
            <a:ext cx="438912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E8EDE9"/>
                </a:solidFill>
                <a:latin typeface="Calibri"/>
              </a:rPr>
              <a:t>Compete, communicate, enjoy the space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5715000" y="2468880"/>
            <a:ext cx="6126480" cy="3886200"/>
          </a:xfrm>
          <a:prstGeom prst="roundRect">
            <a:avLst>
              <a:gd name="adj" fmla="val 12000"/>
            </a:avLst>
          </a:prstGeom>
          <a:solidFill>
            <a:srgbClr val="18221B"/>
          </a:solidFill>
          <a:ln w="12700">
            <a:solidFill>
              <a:srgbClr val="1F2D23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5852160" y="2606040"/>
            <a:ext cx="5852160" cy="3611880"/>
          </a:xfrm>
          <a:gradFill flip="none" rotWithShape="1">
            <a:gsLst>
              <a:gs pos="0">
                <a:srgbClr val="3E964F"/>
              </a:gs>
              <a:gs pos="100000">
                <a:srgbClr val="2A7037"/>
              </a:gs>
            </a:gsLst>
            <a:lin ang="8100000" scaled="0"/>
          </a:gradFill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5960516" y="2714396"/>
            <a:ext cx="5635448" cy="3395168"/>
          </a:xfrm>
          <a:prstGeom prst="rect">
            <a:avLst/>
          </a:prstGeom>
          <a:noFill/>
          <a:ln w="317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28" name="Connector 27"/>
          <p:cNvCxnSpPr/>
          <p:nvPr/>
        </p:nvCxnSpPr>
        <p:spPr>
          <a:xfrm>
            <a:off x="8778240.0" y="2714396"/>
            <a:ext cx="0.0" cy="3395168"/>
          </a:xfrm>
          <a:prstGeom prst="line">
            <a:avLst/>
          </a:prstGeom>
          <a:ln w="19050">
            <a:solidFill>
              <a:srgbClr val="FFFFFF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8308695" y="3942435"/>
            <a:ext cx="939088" cy="939088"/>
          </a:xfrm>
          <a:prstGeom prst="ellipse">
            <a:avLst/>
          </a:prstGeom>
          <a:noFill/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8734898" y="4368638"/>
            <a:ext cx="86684" cy="86684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5960516" y="3599307"/>
            <a:ext cx="1053388" cy="1625346"/>
          </a:xfrm>
          <a:prstGeom prst="rect">
            <a:avLst/>
          </a:prstGeom>
          <a:noFill/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10542575" y="3599307"/>
            <a:ext cx="1053388" cy="1625346"/>
          </a:xfrm>
          <a:prstGeom prst="rect">
            <a:avLst/>
          </a:prstGeom>
          <a:noFill/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5960516" y="4014673"/>
            <a:ext cx="409651" cy="794613"/>
          </a:xfrm>
          <a:prstGeom prst="rect">
            <a:avLst/>
          </a:prstGeom>
          <a:noFill/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11186312" y="4014673"/>
            <a:ext cx="409651" cy="794613"/>
          </a:xfrm>
          <a:prstGeom prst="rect">
            <a:avLst/>
          </a:prstGeom>
          <a:noFill/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5934456" y="3863340"/>
            <a:ext cx="164592" cy="1097280"/>
          </a:xfrm>
          <a:prstGeom prst="rect">
            <a:avLst/>
          </a:prstGeom>
          <a:solidFill>
            <a:srgbClr val="1018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5934456" y="3863340"/>
            <a:ext cx="36576" cy="10972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6062472" y="3863340"/>
            <a:ext cx="36576" cy="10972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5934456" y="3863340"/>
            <a:ext cx="164592" cy="365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11457432" y="3863340"/>
            <a:ext cx="164592" cy="1097280"/>
          </a:xfrm>
          <a:prstGeom prst="rect">
            <a:avLst/>
          </a:prstGeom>
          <a:solidFill>
            <a:srgbClr val="1018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11457432" y="3863340"/>
            <a:ext cx="36576" cy="10972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11585448" y="3863340"/>
            <a:ext cx="36576" cy="10972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11457432" y="3863340"/>
            <a:ext cx="164592" cy="365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Oval 42"/>
          <p:cNvSpPr/>
          <p:nvPr/>
        </p:nvSpPr>
        <p:spPr>
          <a:xfrm>
            <a:off x="6993331" y="4265676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6993331" y="4309568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A</a:t>
            </a:r>
          </a:p>
        </p:txBody>
      </p:sp>
      <p:sp>
        <p:nvSpPr>
          <p:cNvPr id="45" name="Oval 44"/>
          <p:cNvSpPr/>
          <p:nvPr/>
        </p:nvSpPr>
        <p:spPr>
          <a:xfrm>
            <a:off x="7578547" y="3543300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7578547" y="3587192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A</a:t>
            </a:r>
          </a:p>
        </p:txBody>
      </p:sp>
      <p:sp>
        <p:nvSpPr>
          <p:cNvPr id="47" name="Oval 46"/>
          <p:cNvSpPr/>
          <p:nvPr/>
        </p:nvSpPr>
        <p:spPr>
          <a:xfrm>
            <a:off x="7578547" y="4988052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7578547" y="5031944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A</a:t>
            </a:r>
          </a:p>
        </p:txBody>
      </p:sp>
      <p:sp>
        <p:nvSpPr>
          <p:cNvPr id="49" name="Oval 48"/>
          <p:cNvSpPr/>
          <p:nvPr/>
        </p:nvSpPr>
        <p:spPr>
          <a:xfrm>
            <a:off x="8163763" y="4265676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8163763" y="4309568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A</a:t>
            </a:r>
          </a:p>
        </p:txBody>
      </p:sp>
      <p:sp>
        <p:nvSpPr>
          <p:cNvPr id="51" name="Oval 50"/>
          <p:cNvSpPr/>
          <p:nvPr/>
        </p:nvSpPr>
        <p:spPr>
          <a:xfrm>
            <a:off x="10270540" y="4265676"/>
            <a:ext cx="292608" cy="292608"/>
          </a:xfrm>
          <a:prstGeom prst="ellipse">
            <a:avLst/>
          </a:prstGeom>
          <a:solidFill>
            <a:srgbClr val="4A90E2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10270540" y="4309568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B</a:t>
            </a:r>
          </a:p>
        </p:txBody>
      </p:sp>
      <p:sp>
        <p:nvSpPr>
          <p:cNvPr id="53" name="Oval 52"/>
          <p:cNvSpPr/>
          <p:nvPr/>
        </p:nvSpPr>
        <p:spPr>
          <a:xfrm>
            <a:off x="9685324" y="3543300"/>
            <a:ext cx="292608" cy="292608"/>
          </a:xfrm>
          <a:prstGeom prst="ellipse">
            <a:avLst/>
          </a:prstGeom>
          <a:solidFill>
            <a:srgbClr val="4A90E2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9685324" y="3587192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B</a:t>
            </a:r>
          </a:p>
        </p:txBody>
      </p:sp>
      <p:sp>
        <p:nvSpPr>
          <p:cNvPr id="55" name="Oval 54"/>
          <p:cNvSpPr/>
          <p:nvPr/>
        </p:nvSpPr>
        <p:spPr>
          <a:xfrm>
            <a:off x="9685324" y="4988052"/>
            <a:ext cx="292608" cy="292608"/>
          </a:xfrm>
          <a:prstGeom prst="ellipse">
            <a:avLst/>
          </a:prstGeom>
          <a:solidFill>
            <a:srgbClr val="4A90E2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9685324" y="5031944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B</a:t>
            </a:r>
          </a:p>
        </p:txBody>
      </p:sp>
      <p:sp>
        <p:nvSpPr>
          <p:cNvPr id="57" name="Oval 56"/>
          <p:cNvSpPr/>
          <p:nvPr/>
        </p:nvSpPr>
        <p:spPr>
          <a:xfrm>
            <a:off x="9100108" y="4265676"/>
            <a:ext cx="292608" cy="292608"/>
          </a:xfrm>
          <a:prstGeom prst="ellipse">
            <a:avLst/>
          </a:prstGeom>
          <a:solidFill>
            <a:srgbClr val="4A90E2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9100108" y="4309568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B</a:t>
            </a:r>
          </a:p>
        </p:txBody>
      </p:sp>
      <p:sp>
        <p:nvSpPr>
          <p:cNvPr id="59" name="Oval 58"/>
          <p:cNvSpPr/>
          <p:nvPr/>
        </p:nvSpPr>
        <p:spPr>
          <a:xfrm>
            <a:off x="8700516" y="4334256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Oval 59"/>
          <p:cNvSpPr/>
          <p:nvPr/>
        </p:nvSpPr>
        <p:spPr>
          <a:xfrm>
            <a:off x="8743265" y="4377005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61" name="Connector 60"/>
          <p:cNvCxnSpPr/>
          <p:nvPr/>
        </p:nvCxnSpPr>
        <p:spPr>
          <a:xfrm>
            <a:off x="8447227.2" y="4411980.0"/>
            <a:ext cx="623620.8000000007" cy="361188.0"/>
          </a:xfrm>
          <a:prstGeom prst="line">
            <a:avLst/>
          </a:prstGeom>
          <a:ln w="25400">
            <a:solidFill>
              <a:srgbClr val="FFFFFF"/>
            </a:solidFill>
            <a:prstDash val="dash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5852160" y="5925312"/>
            <a:ext cx="5852160" cy="292608"/>
          </a:xfrm>
          <a:prstGeom prst="rect">
            <a:avLst/>
          </a:prstGeom>
          <a:solidFill>
            <a:srgbClr val="080D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5989320" y="5925312"/>
            <a:ext cx="5577840" cy="29260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1" i="0" spc="50">
                <a:solidFill>
                  <a:srgbClr val="E8EDE9"/>
                </a:solidFill>
                <a:latin typeface="Calibri"/>
              </a:rPr>
              <a:t>📏  50x35 yd, two proper goals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989320" y="5925312"/>
            <a:ext cx="5577840" cy="29260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900" b="1" i="0" spc="80">
                <a:solidFill>
                  <a:srgbClr val="4ADE80"/>
                </a:solidFill>
                <a:latin typeface="Calibri"/>
              </a:rPr>
              <a:t>SCRIMMAGE</a:t>
            </a:r>
          </a:p>
        </p:txBody>
      </p:sp>
      <p:sp>
        <p:nvSpPr>
          <p:cNvPr id="65" name="Oval 64"/>
          <p:cNvSpPr/>
          <p:nvPr/>
        </p:nvSpPr>
        <p:spPr>
          <a:xfrm>
            <a:off x="5852160" y="6547104"/>
            <a:ext cx="164592" cy="164592"/>
          </a:xfrm>
          <a:prstGeom prst="ellipse">
            <a:avLst/>
          </a:prstGeom>
          <a:solidFill>
            <a:srgbClr val="F5A623"/>
          </a:solidFill>
          <a:ln w="9525">
            <a:solidFill>
              <a:srgbClr val="080D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6053328" y="649224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B4C3B8"/>
                </a:solidFill>
                <a:latin typeface="Calibri"/>
              </a:rPr>
              <a:t>Player A / Attacker</a:t>
            </a:r>
          </a:p>
        </p:txBody>
      </p:sp>
      <p:sp>
        <p:nvSpPr>
          <p:cNvPr id="67" name="Oval 66"/>
          <p:cNvSpPr/>
          <p:nvPr/>
        </p:nvSpPr>
        <p:spPr>
          <a:xfrm>
            <a:off x="7223760" y="6547104"/>
            <a:ext cx="164592" cy="164592"/>
          </a:xfrm>
          <a:prstGeom prst="ellipse">
            <a:avLst/>
          </a:prstGeom>
          <a:solidFill>
            <a:srgbClr val="4A90E2"/>
          </a:solidFill>
          <a:ln w="9525">
            <a:solidFill>
              <a:srgbClr val="080D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7424928" y="649224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B4C3B8"/>
                </a:solidFill>
                <a:latin typeface="Calibri"/>
              </a:rPr>
              <a:t>Player B / Receiver</a:t>
            </a:r>
          </a:p>
        </p:txBody>
      </p:sp>
      <p:sp>
        <p:nvSpPr>
          <p:cNvPr id="69" name="Oval 68"/>
          <p:cNvSpPr/>
          <p:nvPr/>
        </p:nvSpPr>
        <p:spPr>
          <a:xfrm>
            <a:off x="8595360" y="6547104"/>
            <a:ext cx="164592" cy="164592"/>
          </a:xfrm>
          <a:prstGeom prst="ellipse">
            <a:avLst/>
          </a:prstGeom>
          <a:solidFill>
            <a:srgbClr val="FF6B6B"/>
          </a:solidFill>
          <a:ln w="9525">
            <a:solidFill>
              <a:srgbClr val="080D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8796528" y="649224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B4C3B8"/>
                </a:solidFill>
                <a:latin typeface="Calibri"/>
              </a:rPr>
              <a:t>Defender</a:t>
            </a:r>
          </a:p>
        </p:txBody>
      </p:sp>
      <p:sp>
        <p:nvSpPr>
          <p:cNvPr id="71" name="Oval 70"/>
          <p:cNvSpPr/>
          <p:nvPr/>
        </p:nvSpPr>
        <p:spPr>
          <a:xfrm>
            <a:off x="9966960" y="6547104"/>
            <a:ext cx="164592" cy="164592"/>
          </a:xfrm>
          <a:prstGeom prst="ellipse">
            <a:avLst/>
          </a:prstGeom>
          <a:solidFill>
            <a:srgbClr val="FFFFFF"/>
          </a:solidFill>
          <a:ln w="9525">
            <a:solidFill>
              <a:srgbClr val="080D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10168128" y="649224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B4C3B8"/>
                </a:solidFill>
                <a:latin typeface="Calibri"/>
              </a:rPr>
              <a:t>Ball</a:t>
            </a:r>
          </a:p>
        </p:txBody>
      </p:sp>
      <p:sp>
        <p:nvSpPr>
          <p:cNvPr id="73" name="Rectangle 72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1018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TextBox 73"/>
          <p:cNvSpPr txBox="1"/>
          <p:nvPr/>
        </p:nvSpPr>
        <p:spPr>
          <a:xfrm>
            <a:off x="457200" y="653796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900" b="0" i="0" spc="200">
                <a:solidFill>
                  <a:srgbClr val="7B8A7F"/>
                </a:solidFill>
                <a:latin typeface="Calibri"/>
              </a:rPr>
              <a:t>qmtk Soccer · Coach Playbook · Grades 6–8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9905695" y="6537960"/>
            <a:ext cx="182880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900" b="0" i="0" spc="200">
                <a:solidFill>
                  <a:srgbClr val="7B8A7F"/>
                </a:solidFill>
                <a:latin typeface="Calibri"/>
              </a:rPr>
              <a:t>qmtk.org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gradFill flip="none" rotWithShape="1">
            <a:gsLst>
              <a:gs pos="0">
                <a:srgbClr val="145A2A"/>
              </a:gs>
              <a:gs pos="100000">
                <a:srgbClr val="22A24D"/>
              </a:gs>
            </a:gsLst>
            <a:lin ang="8100000" scaled="0"/>
          </a:gradFill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858000" y="457200"/>
            <a:ext cx="5029200" cy="5486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4ADE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2743200"/>
            <a:ext cx="640080" cy="45720"/>
          </a:xfrm>
          <a:prstGeom prst="rect">
            <a:avLst/>
          </a:prstGeom>
          <a:solidFill>
            <a:srgbClr val="4ADE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880360"/>
            <a:ext cx="9144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 i="0" spc="500">
                <a:solidFill>
                  <a:srgbClr val="4ADE80"/>
                </a:solidFill>
                <a:latin typeface="Calibri"/>
              </a:rPr>
              <a:t>SECTION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246120"/>
            <a:ext cx="1005840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5600" b="1" i="0">
                <a:solidFill>
                  <a:srgbClr val="FFFFFF"/>
                </a:solidFill>
                <a:latin typeface="Calibri"/>
              </a:rPr>
              <a:t>Grades K–5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61772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 i="1">
                <a:solidFill>
                  <a:srgbClr val="C5E8CE"/>
                </a:solidFill>
                <a:latin typeface="Calibri"/>
              </a:rPr>
              <a:t>6:00–6:45 PM · 45 minute session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640080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 spc="200">
                <a:solidFill>
                  <a:srgbClr val="C5E8CE"/>
                </a:solidFill>
                <a:latin typeface="Calibri"/>
              </a:rPr>
              <a:t>qmtk Soccer · Coach Playbook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gradFill flip="none" rotWithShape="1">
            <a:gsLst>
              <a:gs pos="0">
                <a:srgbClr val="080D0A"/>
              </a:gs>
              <a:gs pos="100000">
                <a:srgbClr val="101812"/>
              </a:gs>
            </a:gsLst>
            <a:lin ang="8100000" scaled="0"/>
          </a:gradFill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292608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 spc="200">
                <a:solidFill>
                  <a:srgbClr val="4ADE80"/>
                </a:solidFill>
                <a:latin typeface="Calibri"/>
              </a:rPr>
              <a:t>qmtk Soccer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30352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 i="0" spc="400">
                <a:solidFill>
                  <a:srgbClr val="7B8A7F"/>
                </a:solidFill>
                <a:latin typeface="Calibri"/>
              </a:rPr>
              <a:t>COACH PLAYBOOK · GRADES K–5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820095" y="292608"/>
            <a:ext cx="10058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400" b="1" i="0">
                <a:solidFill>
                  <a:srgbClr val="B4C3B8"/>
                </a:solidFill>
                <a:latin typeface="Calibri"/>
              </a:rPr>
              <a:t>01.1  /  04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097280"/>
            <a:ext cx="1399540" cy="274320"/>
          </a:xfrm>
          <a:prstGeom prst="roundRect">
            <a:avLst>
              <a:gd name="adj" fmla="val 50000"/>
            </a:avLst>
          </a:prstGeom>
          <a:solidFill>
            <a:srgbClr val="F5A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1097280"/>
            <a:ext cx="139954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 spc="80">
                <a:solidFill>
                  <a:srgbClr val="080D0A"/>
                </a:solidFill>
                <a:latin typeface="Calibri"/>
              </a:rPr>
              <a:t>OPENING GAME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966468" y="1097280"/>
            <a:ext cx="992293" cy="274320"/>
          </a:xfrm>
          <a:prstGeom prst="roundRect">
            <a:avLst>
              <a:gd name="adj" fmla="val 50000"/>
            </a:avLst>
          </a:prstGeom>
          <a:solidFill>
            <a:srgbClr val="1822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966468" y="1097280"/>
            <a:ext cx="992293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000" b="1" i="0" spc="80">
                <a:solidFill>
                  <a:srgbClr val="E8EDE9"/>
                </a:solidFill>
                <a:latin typeface="Calibri"/>
              </a:rPr>
              <a:t>0–10 MIN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068489" y="1097280"/>
            <a:ext cx="1618826" cy="274320"/>
          </a:xfrm>
          <a:prstGeom prst="roundRect">
            <a:avLst>
              <a:gd name="adj" fmla="val 50000"/>
            </a:avLst>
          </a:prstGeom>
          <a:solidFill>
            <a:srgbClr val="1822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068489" y="1097280"/>
            <a:ext cx="1618826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000" b="1" i="0" spc="80">
                <a:solidFill>
                  <a:srgbClr val="E8EDE9"/>
                </a:solidFill>
                <a:latin typeface="Calibri"/>
              </a:rPr>
              <a:t>📏  20x20 yd grid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1508760"/>
            <a:ext cx="777240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  <a:latin typeface="Calibri"/>
              </a:rPr>
              <a:t>Red Light, Green Light — Big Field Edition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2331720"/>
            <a:ext cx="640080" cy="54864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7200" y="2606040"/>
            <a:ext cx="5120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 spc="400">
                <a:solidFill>
                  <a:srgbClr val="F5A623"/>
                </a:solidFill>
                <a:latin typeface="Calibri"/>
              </a:rPr>
              <a:t>THE DRILL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2926080"/>
            <a:ext cx="5120640" cy="1737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 i="0">
                <a:solidFill>
                  <a:srgbClr val="E8EDE9"/>
                </a:solidFill>
                <a:latin typeface="Calibri"/>
              </a:rPr>
              <a:t>Every player gets a ball on our brand-new full field. "Green light" — dribble forward. "Red light" — freeze with a foot on top of the ball. "Yellow light" — slow-motion dribbling. Listening, control, and confidence to kick off the summer.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4800600"/>
            <a:ext cx="5120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 spc="400">
                <a:solidFill>
                  <a:srgbClr val="F5A623"/>
                </a:solidFill>
                <a:latin typeface="Calibri"/>
              </a:rPr>
              <a:t>KEY COACHING CUES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57200" y="5166360"/>
            <a:ext cx="5120640" cy="1828800"/>
          </a:xfrm>
          <a:prstGeom prst="roundRect">
            <a:avLst>
              <a:gd name="adj" fmla="val 12000"/>
            </a:avLst>
          </a:prstGeom>
          <a:solidFill>
            <a:srgbClr val="18221B"/>
          </a:solidFill>
          <a:ln w="12700">
            <a:solidFill>
              <a:srgbClr val="1F2D2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685800" y="5422392"/>
            <a:ext cx="109728" cy="109728"/>
          </a:xfrm>
          <a:prstGeom prst="ellipse">
            <a:avLst/>
          </a:prstGeom>
          <a:solidFill>
            <a:srgbClr val="F5A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05840" y="5349240"/>
            <a:ext cx="438912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E8EDE9"/>
                </a:solidFill>
                <a:latin typeface="Calibri"/>
              </a:rPr>
              <a:t>Soft touches with the inside of the foot</a:t>
            </a:r>
          </a:p>
        </p:txBody>
      </p:sp>
      <p:sp>
        <p:nvSpPr>
          <p:cNvPr id="21" name="Oval 20"/>
          <p:cNvSpPr/>
          <p:nvPr/>
        </p:nvSpPr>
        <p:spPr>
          <a:xfrm>
            <a:off x="685800" y="5843016"/>
            <a:ext cx="109728" cy="109728"/>
          </a:xfrm>
          <a:prstGeom prst="ellipse">
            <a:avLst/>
          </a:prstGeom>
          <a:solidFill>
            <a:srgbClr val="F5A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5840" y="5769864"/>
            <a:ext cx="438912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E8EDE9"/>
                </a:solidFill>
                <a:latin typeface="Calibri"/>
              </a:rPr>
              <a:t>Stop the ball — foot on top</a:t>
            </a:r>
          </a:p>
        </p:txBody>
      </p:sp>
      <p:sp>
        <p:nvSpPr>
          <p:cNvPr id="23" name="Oval 22"/>
          <p:cNvSpPr/>
          <p:nvPr/>
        </p:nvSpPr>
        <p:spPr>
          <a:xfrm>
            <a:off x="685800" y="6263640"/>
            <a:ext cx="109728" cy="109728"/>
          </a:xfrm>
          <a:prstGeom prst="ellipse">
            <a:avLst/>
          </a:prstGeom>
          <a:solidFill>
            <a:srgbClr val="F5A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05840" y="6190488"/>
            <a:ext cx="438912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E8EDE9"/>
                </a:solidFill>
                <a:latin typeface="Calibri"/>
              </a:rPr>
              <a:t>Eyes up between touches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5715000" y="2468880"/>
            <a:ext cx="6126480" cy="3886200"/>
          </a:xfrm>
          <a:prstGeom prst="roundRect">
            <a:avLst>
              <a:gd name="adj" fmla="val 12000"/>
            </a:avLst>
          </a:prstGeom>
          <a:solidFill>
            <a:srgbClr val="18221B"/>
          </a:solidFill>
          <a:ln w="12700">
            <a:solidFill>
              <a:srgbClr val="1F2D23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5852160" y="2606040"/>
            <a:ext cx="5852160" cy="3611880"/>
          </a:xfrm>
          <a:gradFill flip="none" rotWithShape="1">
            <a:gsLst>
              <a:gs pos="0">
                <a:srgbClr val="3E964F"/>
              </a:gs>
              <a:gs pos="100000">
                <a:srgbClr val="2A7037"/>
              </a:gs>
            </a:gsLst>
            <a:lin ang="8100000" scaled="0"/>
          </a:gradFill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5996635" y="2750515"/>
            <a:ext cx="5563210" cy="3322930"/>
          </a:xfrm>
          <a:prstGeom prst="rect">
            <a:avLst/>
          </a:prstGeom>
          <a:noFill/>
          <a:ln w="25400">
            <a:solidFill>
              <a:srgbClr val="FFFFFF"/>
            </a:solidFill>
            <a:prstDash val="lg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6759244" y="3543300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759244" y="3587192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30" name="Oval 29"/>
          <p:cNvSpPr/>
          <p:nvPr/>
        </p:nvSpPr>
        <p:spPr>
          <a:xfrm>
            <a:off x="7010704" y="3611880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Oval 30"/>
          <p:cNvSpPr/>
          <p:nvPr/>
        </p:nvSpPr>
        <p:spPr>
          <a:xfrm>
            <a:off x="7053453" y="3654629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Oval 31"/>
          <p:cNvSpPr/>
          <p:nvPr/>
        </p:nvSpPr>
        <p:spPr>
          <a:xfrm>
            <a:off x="7695590" y="4446270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695590" y="4490162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34" name="Oval 33"/>
          <p:cNvSpPr/>
          <p:nvPr/>
        </p:nvSpPr>
        <p:spPr>
          <a:xfrm>
            <a:off x="7947050" y="4514850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Oval 34"/>
          <p:cNvSpPr/>
          <p:nvPr/>
        </p:nvSpPr>
        <p:spPr>
          <a:xfrm>
            <a:off x="7989799" y="4557599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Oval 35"/>
          <p:cNvSpPr/>
          <p:nvPr/>
        </p:nvSpPr>
        <p:spPr>
          <a:xfrm>
            <a:off x="8924544" y="3723894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924544" y="3767786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38" name="Oval 37"/>
          <p:cNvSpPr/>
          <p:nvPr/>
        </p:nvSpPr>
        <p:spPr>
          <a:xfrm>
            <a:off x="9176004" y="3792474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Oval 38"/>
          <p:cNvSpPr/>
          <p:nvPr/>
        </p:nvSpPr>
        <p:spPr>
          <a:xfrm>
            <a:off x="9218753" y="3835223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Oval 39"/>
          <p:cNvSpPr/>
          <p:nvPr/>
        </p:nvSpPr>
        <p:spPr>
          <a:xfrm>
            <a:off x="9919411" y="4626864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9919411" y="4670756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42" name="Oval 41"/>
          <p:cNvSpPr/>
          <p:nvPr/>
        </p:nvSpPr>
        <p:spPr>
          <a:xfrm>
            <a:off x="10170871" y="4695444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Oval 42"/>
          <p:cNvSpPr/>
          <p:nvPr/>
        </p:nvSpPr>
        <p:spPr>
          <a:xfrm>
            <a:off x="10213620" y="4738193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Oval 43"/>
          <p:cNvSpPr/>
          <p:nvPr/>
        </p:nvSpPr>
        <p:spPr>
          <a:xfrm>
            <a:off x="10680192" y="3904488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10680192" y="3948380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46" name="Oval 45"/>
          <p:cNvSpPr/>
          <p:nvPr/>
        </p:nvSpPr>
        <p:spPr>
          <a:xfrm>
            <a:off x="10931652" y="3973068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Oval 46"/>
          <p:cNvSpPr/>
          <p:nvPr/>
        </p:nvSpPr>
        <p:spPr>
          <a:xfrm>
            <a:off x="10974401" y="4015817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Oval 47"/>
          <p:cNvSpPr/>
          <p:nvPr/>
        </p:nvSpPr>
        <p:spPr>
          <a:xfrm>
            <a:off x="7344460" y="5277002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7344460" y="5320894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6</a:t>
            </a:r>
          </a:p>
        </p:txBody>
      </p:sp>
      <p:sp>
        <p:nvSpPr>
          <p:cNvPr id="50" name="Oval 49"/>
          <p:cNvSpPr/>
          <p:nvPr/>
        </p:nvSpPr>
        <p:spPr>
          <a:xfrm>
            <a:off x="7595920" y="5345582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Oval 50"/>
          <p:cNvSpPr/>
          <p:nvPr/>
        </p:nvSpPr>
        <p:spPr>
          <a:xfrm>
            <a:off x="7638669" y="5388331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Oval 51"/>
          <p:cNvSpPr/>
          <p:nvPr/>
        </p:nvSpPr>
        <p:spPr>
          <a:xfrm>
            <a:off x="9217152" y="5349240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9217152" y="5393132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7</a:t>
            </a:r>
          </a:p>
        </p:txBody>
      </p:sp>
      <p:sp>
        <p:nvSpPr>
          <p:cNvPr id="54" name="Oval 53"/>
          <p:cNvSpPr/>
          <p:nvPr/>
        </p:nvSpPr>
        <p:spPr>
          <a:xfrm>
            <a:off x="9468612" y="5417820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Oval 54"/>
          <p:cNvSpPr/>
          <p:nvPr/>
        </p:nvSpPr>
        <p:spPr>
          <a:xfrm>
            <a:off x="9511361" y="5460569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Oval 55"/>
          <p:cNvSpPr/>
          <p:nvPr/>
        </p:nvSpPr>
        <p:spPr>
          <a:xfrm>
            <a:off x="8339328" y="3254349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8339328" y="3298241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8</a:t>
            </a:r>
          </a:p>
        </p:txBody>
      </p:sp>
      <p:sp>
        <p:nvSpPr>
          <p:cNvPr id="58" name="Oval 57"/>
          <p:cNvSpPr/>
          <p:nvPr/>
        </p:nvSpPr>
        <p:spPr>
          <a:xfrm>
            <a:off x="8590788" y="3322929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Oval 58"/>
          <p:cNvSpPr/>
          <p:nvPr/>
        </p:nvSpPr>
        <p:spPr>
          <a:xfrm>
            <a:off x="8633537" y="3365678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Oval 59"/>
          <p:cNvSpPr/>
          <p:nvPr/>
        </p:nvSpPr>
        <p:spPr>
          <a:xfrm>
            <a:off x="8577072" y="4210812"/>
            <a:ext cx="402336" cy="402336"/>
          </a:xfrm>
          <a:prstGeom prst="ellipse">
            <a:avLst/>
          </a:prstGeom>
          <a:solidFill>
            <a:srgbClr val="22A24D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8577072" y="4271163"/>
            <a:ext cx="402336" cy="28163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Calibri"/>
              </a:rPr>
              <a:t>C</a:t>
            </a:r>
          </a:p>
        </p:txBody>
      </p:sp>
      <p:sp>
        <p:nvSpPr>
          <p:cNvPr id="62" name="Rectangle 61"/>
          <p:cNvSpPr/>
          <p:nvPr/>
        </p:nvSpPr>
        <p:spPr>
          <a:xfrm>
            <a:off x="5852160" y="5925312"/>
            <a:ext cx="5852160" cy="292608"/>
          </a:xfrm>
          <a:prstGeom prst="rect">
            <a:avLst/>
          </a:prstGeom>
          <a:solidFill>
            <a:srgbClr val="080D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5989320" y="5925312"/>
            <a:ext cx="5577840" cy="29260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1" i="0" spc="50">
                <a:solidFill>
                  <a:srgbClr val="E8EDE9"/>
                </a:solidFill>
                <a:latin typeface="Calibri"/>
              </a:rPr>
              <a:t>📏  20x20 yd grid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989320" y="5925312"/>
            <a:ext cx="5577840" cy="29260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900" b="1" i="0" spc="80">
                <a:solidFill>
                  <a:srgbClr val="F5A623"/>
                </a:solidFill>
                <a:latin typeface="Calibri"/>
              </a:rPr>
              <a:t>OPENING GAME</a:t>
            </a:r>
          </a:p>
        </p:txBody>
      </p:sp>
      <p:sp>
        <p:nvSpPr>
          <p:cNvPr id="65" name="Oval 64"/>
          <p:cNvSpPr/>
          <p:nvPr/>
        </p:nvSpPr>
        <p:spPr>
          <a:xfrm>
            <a:off x="5852160" y="6547104"/>
            <a:ext cx="164592" cy="164592"/>
          </a:xfrm>
          <a:prstGeom prst="ellipse">
            <a:avLst/>
          </a:prstGeom>
          <a:solidFill>
            <a:srgbClr val="F5A623"/>
          </a:solidFill>
          <a:ln w="9525">
            <a:solidFill>
              <a:srgbClr val="080D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6053328" y="649224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B4C3B8"/>
                </a:solidFill>
                <a:latin typeface="Calibri"/>
              </a:rPr>
              <a:t>Player A / Attacker</a:t>
            </a:r>
          </a:p>
        </p:txBody>
      </p:sp>
      <p:sp>
        <p:nvSpPr>
          <p:cNvPr id="67" name="Oval 66"/>
          <p:cNvSpPr/>
          <p:nvPr/>
        </p:nvSpPr>
        <p:spPr>
          <a:xfrm>
            <a:off x="7223760" y="6547104"/>
            <a:ext cx="164592" cy="164592"/>
          </a:xfrm>
          <a:prstGeom prst="ellipse">
            <a:avLst/>
          </a:prstGeom>
          <a:solidFill>
            <a:srgbClr val="4A90E2"/>
          </a:solidFill>
          <a:ln w="9525">
            <a:solidFill>
              <a:srgbClr val="080D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7424928" y="649224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B4C3B8"/>
                </a:solidFill>
                <a:latin typeface="Calibri"/>
              </a:rPr>
              <a:t>Player B / Receiver</a:t>
            </a:r>
          </a:p>
        </p:txBody>
      </p:sp>
      <p:sp>
        <p:nvSpPr>
          <p:cNvPr id="69" name="Oval 68"/>
          <p:cNvSpPr/>
          <p:nvPr/>
        </p:nvSpPr>
        <p:spPr>
          <a:xfrm>
            <a:off x="8595360" y="6547104"/>
            <a:ext cx="164592" cy="164592"/>
          </a:xfrm>
          <a:prstGeom prst="ellipse">
            <a:avLst/>
          </a:prstGeom>
          <a:solidFill>
            <a:srgbClr val="FF6B6B"/>
          </a:solidFill>
          <a:ln w="9525">
            <a:solidFill>
              <a:srgbClr val="080D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8796528" y="649224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B4C3B8"/>
                </a:solidFill>
                <a:latin typeface="Calibri"/>
              </a:rPr>
              <a:t>Defender</a:t>
            </a:r>
          </a:p>
        </p:txBody>
      </p:sp>
      <p:sp>
        <p:nvSpPr>
          <p:cNvPr id="71" name="Oval 70"/>
          <p:cNvSpPr/>
          <p:nvPr/>
        </p:nvSpPr>
        <p:spPr>
          <a:xfrm>
            <a:off x="9966960" y="6547104"/>
            <a:ext cx="164592" cy="164592"/>
          </a:xfrm>
          <a:prstGeom prst="ellipse">
            <a:avLst/>
          </a:prstGeom>
          <a:solidFill>
            <a:srgbClr val="FFFFFF"/>
          </a:solidFill>
          <a:ln w="9525">
            <a:solidFill>
              <a:srgbClr val="080D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10168128" y="649224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B4C3B8"/>
                </a:solidFill>
                <a:latin typeface="Calibri"/>
              </a:rPr>
              <a:t>Ball</a:t>
            </a:r>
          </a:p>
        </p:txBody>
      </p:sp>
      <p:sp>
        <p:nvSpPr>
          <p:cNvPr id="73" name="Rectangle 72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1018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TextBox 73"/>
          <p:cNvSpPr txBox="1"/>
          <p:nvPr/>
        </p:nvSpPr>
        <p:spPr>
          <a:xfrm>
            <a:off x="457200" y="653796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900" b="0" i="0" spc="200">
                <a:solidFill>
                  <a:srgbClr val="7B8A7F"/>
                </a:solidFill>
                <a:latin typeface="Calibri"/>
              </a:rPr>
              <a:t>qmtk Soccer · Coach Playbook · Grades K–5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9905695" y="6537960"/>
            <a:ext cx="182880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900" b="0" i="0" spc="200">
                <a:solidFill>
                  <a:srgbClr val="7B8A7F"/>
                </a:solidFill>
                <a:latin typeface="Calibri"/>
              </a:rPr>
              <a:t>qmtk.org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gradFill flip="none" rotWithShape="1">
            <a:gsLst>
              <a:gs pos="0">
                <a:srgbClr val="080D0A"/>
              </a:gs>
              <a:gs pos="100000">
                <a:srgbClr val="101812"/>
              </a:gs>
            </a:gsLst>
            <a:lin ang="8100000" scaled="0"/>
          </a:gradFill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4A90E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292608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 spc="200">
                <a:solidFill>
                  <a:srgbClr val="4ADE80"/>
                </a:solidFill>
                <a:latin typeface="Calibri"/>
              </a:rPr>
              <a:t>qmtk Soccer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30352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 i="0" spc="400">
                <a:solidFill>
                  <a:srgbClr val="7B8A7F"/>
                </a:solidFill>
                <a:latin typeface="Calibri"/>
              </a:rPr>
              <a:t>COACH PLAYBOOK · GRADES K–5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820095" y="292608"/>
            <a:ext cx="10058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400" b="1" i="0">
                <a:solidFill>
                  <a:srgbClr val="B4C3B8"/>
                </a:solidFill>
                <a:latin typeface="Calibri"/>
              </a:rPr>
              <a:t>01.2  /  04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097280"/>
            <a:ext cx="1054946" cy="274320"/>
          </a:xfrm>
          <a:prstGeom prst="roundRect">
            <a:avLst>
              <a:gd name="adj" fmla="val 50000"/>
            </a:avLst>
          </a:prstGeom>
          <a:solidFill>
            <a:srgbClr val="4A90E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1097280"/>
            <a:ext cx="1054946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 spc="80">
                <a:solidFill>
                  <a:srgbClr val="080D0A"/>
                </a:solidFill>
                <a:latin typeface="Calibri"/>
              </a:rPr>
              <a:t>LESSON 1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621874" y="1097280"/>
            <a:ext cx="1070610" cy="274320"/>
          </a:xfrm>
          <a:prstGeom prst="roundRect">
            <a:avLst>
              <a:gd name="adj" fmla="val 50000"/>
            </a:avLst>
          </a:prstGeom>
          <a:solidFill>
            <a:srgbClr val="1822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621874" y="1097280"/>
            <a:ext cx="107061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000" b="1" i="0" spc="80">
                <a:solidFill>
                  <a:srgbClr val="E8EDE9"/>
                </a:solidFill>
                <a:latin typeface="Calibri"/>
              </a:rPr>
              <a:t>10–22 MIN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802212" y="1097280"/>
            <a:ext cx="2715260" cy="274320"/>
          </a:xfrm>
          <a:prstGeom prst="roundRect">
            <a:avLst>
              <a:gd name="adj" fmla="val 50000"/>
            </a:avLst>
          </a:prstGeom>
          <a:solidFill>
            <a:srgbClr val="1822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802212" y="1097280"/>
            <a:ext cx="271526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000" b="1" i="0" spc="80">
                <a:solidFill>
                  <a:srgbClr val="E8EDE9"/>
                </a:solidFill>
                <a:latin typeface="Calibri"/>
              </a:rPr>
              <a:t>📏  Personal space, 1 ball each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1508760"/>
            <a:ext cx="777240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  <a:latin typeface="Calibri"/>
              </a:rPr>
              <a:t>Toe Taps, Bells &amp; Sole Rolls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2331720"/>
            <a:ext cx="640080" cy="54864"/>
          </a:xfrm>
          <a:prstGeom prst="rect">
            <a:avLst/>
          </a:prstGeom>
          <a:solidFill>
            <a:srgbClr val="4A90E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7200" y="2606040"/>
            <a:ext cx="5120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 spc="400">
                <a:solidFill>
                  <a:srgbClr val="4A90E2"/>
                </a:solidFill>
                <a:latin typeface="Calibri"/>
              </a:rPr>
              <a:t>THE DRILL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2926080"/>
            <a:ext cx="5120640" cy="1737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 i="0">
                <a:solidFill>
                  <a:srgbClr val="E8EDE9"/>
                </a:solidFill>
                <a:latin typeface="Calibri"/>
              </a:rPr>
              <a:t>Ball-mastery circuit: toe taps on top of the ball, side-to-side "bells" between the feet, then rolling the ball with the sole. 30 seconds per move, coach counts touches out loud. Building the feel that everything else grows from.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4800600"/>
            <a:ext cx="5120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 spc="400">
                <a:solidFill>
                  <a:srgbClr val="4A90E2"/>
                </a:solidFill>
                <a:latin typeface="Calibri"/>
              </a:rPr>
              <a:t>KEY COACHING CUES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57200" y="5166360"/>
            <a:ext cx="5120640" cy="1828800"/>
          </a:xfrm>
          <a:prstGeom prst="roundRect">
            <a:avLst>
              <a:gd name="adj" fmla="val 12000"/>
            </a:avLst>
          </a:prstGeom>
          <a:solidFill>
            <a:srgbClr val="18221B"/>
          </a:solidFill>
          <a:ln w="12700">
            <a:solidFill>
              <a:srgbClr val="1F2D2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685800" y="5422392"/>
            <a:ext cx="109728" cy="109728"/>
          </a:xfrm>
          <a:prstGeom prst="ellipse">
            <a:avLst/>
          </a:prstGeom>
          <a:solidFill>
            <a:srgbClr val="4A90E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05840" y="5349240"/>
            <a:ext cx="438912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E8EDE9"/>
                </a:solidFill>
                <a:latin typeface="Calibri"/>
              </a:rPr>
              <a:t>Light, quick touches — stay on your toes</a:t>
            </a:r>
          </a:p>
        </p:txBody>
      </p:sp>
      <p:sp>
        <p:nvSpPr>
          <p:cNvPr id="21" name="Oval 20"/>
          <p:cNvSpPr/>
          <p:nvPr/>
        </p:nvSpPr>
        <p:spPr>
          <a:xfrm>
            <a:off x="685800" y="5843016"/>
            <a:ext cx="109728" cy="109728"/>
          </a:xfrm>
          <a:prstGeom prst="ellipse">
            <a:avLst/>
          </a:prstGeom>
          <a:solidFill>
            <a:srgbClr val="4A90E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5840" y="5769864"/>
            <a:ext cx="438912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E8EDE9"/>
                </a:solidFill>
                <a:latin typeface="Calibri"/>
              </a:rPr>
              <a:t>Both feet, every move</a:t>
            </a:r>
          </a:p>
        </p:txBody>
      </p:sp>
      <p:sp>
        <p:nvSpPr>
          <p:cNvPr id="23" name="Oval 22"/>
          <p:cNvSpPr/>
          <p:nvPr/>
        </p:nvSpPr>
        <p:spPr>
          <a:xfrm>
            <a:off x="685800" y="6263640"/>
            <a:ext cx="109728" cy="109728"/>
          </a:xfrm>
          <a:prstGeom prst="ellipse">
            <a:avLst/>
          </a:prstGeom>
          <a:solidFill>
            <a:srgbClr val="4A90E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05840" y="6190488"/>
            <a:ext cx="438912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E8EDE9"/>
                </a:solidFill>
                <a:latin typeface="Calibri"/>
              </a:rPr>
              <a:t>Rhythm and balance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5715000" y="2468880"/>
            <a:ext cx="6126480" cy="3886200"/>
          </a:xfrm>
          <a:prstGeom prst="roundRect">
            <a:avLst>
              <a:gd name="adj" fmla="val 12000"/>
            </a:avLst>
          </a:prstGeom>
          <a:solidFill>
            <a:srgbClr val="18221B"/>
          </a:solidFill>
          <a:ln w="12700">
            <a:solidFill>
              <a:srgbClr val="1F2D23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5852160" y="2606040"/>
            <a:ext cx="5852160" cy="3611880"/>
          </a:xfrm>
          <a:gradFill flip="none" rotWithShape="1">
            <a:gsLst>
              <a:gs pos="0">
                <a:srgbClr val="3E964F"/>
              </a:gs>
              <a:gs pos="100000">
                <a:srgbClr val="2A7037"/>
              </a:gs>
            </a:gsLst>
            <a:lin ang="8100000" scaled="0"/>
          </a:gradFill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5996635" y="2750515"/>
            <a:ext cx="5563210" cy="3322930"/>
          </a:xfrm>
          <a:prstGeom prst="rect">
            <a:avLst/>
          </a:prstGeom>
          <a:noFill/>
          <a:ln w="25400">
            <a:solidFill>
              <a:srgbClr val="FFFFFF"/>
            </a:solidFill>
            <a:prstDash val="lg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6759244" y="3723894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759244" y="3767786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30" name="Oval 29"/>
          <p:cNvSpPr/>
          <p:nvPr/>
        </p:nvSpPr>
        <p:spPr>
          <a:xfrm>
            <a:off x="6827824" y="3993642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Oval 30"/>
          <p:cNvSpPr/>
          <p:nvPr/>
        </p:nvSpPr>
        <p:spPr>
          <a:xfrm>
            <a:off x="6870573" y="4036391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Oval 31"/>
          <p:cNvSpPr/>
          <p:nvPr/>
        </p:nvSpPr>
        <p:spPr>
          <a:xfrm>
            <a:off x="6759244" y="4879695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759244" y="4923587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34" name="Oval 33"/>
          <p:cNvSpPr/>
          <p:nvPr/>
        </p:nvSpPr>
        <p:spPr>
          <a:xfrm>
            <a:off x="6827824" y="5149443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Oval 34"/>
          <p:cNvSpPr/>
          <p:nvPr/>
        </p:nvSpPr>
        <p:spPr>
          <a:xfrm>
            <a:off x="6870573" y="5192192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Oval 35"/>
          <p:cNvSpPr/>
          <p:nvPr/>
        </p:nvSpPr>
        <p:spPr>
          <a:xfrm>
            <a:off x="7988198" y="3723894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7988198" y="3767786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38" name="Oval 37"/>
          <p:cNvSpPr/>
          <p:nvPr/>
        </p:nvSpPr>
        <p:spPr>
          <a:xfrm>
            <a:off x="8056778" y="3993642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Oval 38"/>
          <p:cNvSpPr/>
          <p:nvPr/>
        </p:nvSpPr>
        <p:spPr>
          <a:xfrm>
            <a:off x="8099527" y="4036391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Oval 39"/>
          <p:cNvSpPr/>
          <p:nvPr/>
        </p:nvSpPr>
        <p:spPr>
          <a:xfrm>
            <a:off x="7988198" y="4879695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7988198" y="4923587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42" name="Oval 41"/>
          <p:cNvSpPr/>
          <p:nvPr/>
        </p:nvSpPr>
        <p:spPr>
          <a:xfrm>
            <a:off x="8056778" y="5149443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Oval 42"/>
          <p:cNvSpPr/>
          <p:nvPr/>
        </p:nvSpPr>
        <p:spPr>
          <a:xfrm>
            <a:off x="8099527" y="5192192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Oval 43"/>
          <p:cNvSpPr/>
          <p:nvPr/>
        </p:nvSpPr>
        <p:spPr>
          <a:xfrm>
            <a:off x="9217152" y="3723894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9217152" y="3767786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46" name="Oval 45"/>
          <p:cNvSpPr/>
          <p:nvPr/>
        </p:nvSpPr>
        <p:spPr>
          <a:xfrm>
            <a:off x="9285732" y="3993642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Oval 46"/>
          <p:cNvSpPr/>
          <p:nvPr/>
        </p:nvSpPr>
        <p:spPr>
          <a:xfrm>
            <a:off x="9328481" y="4036391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Oval 47"/>
          <p:cNvSpPr/>
          <p:nvPr/>
        </p:nvSpPr>
        <p:spPr>
          <a:xfrm>
            <a:off x="9217152" y="4879695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9217152" y="4923587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50" name="Oval 49"/>
          <p:cNvSpPr/>
          <p:nvPr/>
        </p:nvSpPr>
        <p:spPr>
          <a:xfrm>
            <a:off x="9285732" y="5149443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Oval 50"/>
          <p:cNvSpPr/>
          <p:nvPr/>
        </p:nvSpPr>
        <p:spPr>
          <a:xfrm>
            <a:off x="9328481" y="5192192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Oval 51"/>
          <p:cNvSpPr/>
          <p:nvPr/>
        </p:nvSpPr>
        <p:spPr>
          <a:xfrm>
            <a:off x="10446105" y="3723894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10446105" y="3767786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54" name="Oval 53"/>
          <p:cNvSpPr/>
          <p:nvPr/>
        </p:nvSpPr>
        <p:spPr>
          <a:xfrm>
            <a:off x="10514685" y="3993642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Oval 54"/>
          <p:cNvSpPr/>
          <p:nvPr/>
        </p:nvSpPr>
        <p:spPr>
          <a:xfrm>
            <a:off x="10557434" y="4036391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Oval 55"/>
          <p:cNvSpPr/>
          <p:nvPr/>
        </p:nvSpPr>
        <p:spPr>
          <a:xfrm>
            <a:off x="10446105" y="4879695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10446105" y="4923587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58" name="Oval 57"/>
          <p:cNvSpPr/>
          <p:nvPr/>
        </p:nvSpPr>
        <p:spPr>
          <a:xfrm>
            <a:off x="10514685" y="5149443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Oval 58"/>
          <p:cNvSpPr/>
          <p:nvPr/>
        </p:nvSpPr>
        <p:spPr>
          <a:xfrm>
            <a:off x="10557434" y="5192192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5852160" y="5925312"/>
            <a:ext cx="5852160" cy="292608"/>
          </a:xfrm>
          <a:prstGeom prst="rect">
            <a:avLst/>
          </a:prstGeom>
          <a:solidFill>
            <a:srgbClr val="080D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5989320" y="5925312"/>
            <a:ext cx="5577840" cy="29260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1" i="0" spc="50">
                <a:solidFill>
                  <a:srgbClr val="E8EDE9"/>
                </a:solidFill>
                <a:latin typeface="Calibri"/>
              </a:rPr>
              <a:t>📏  Personal space, 1 ball each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5989320" y="5925312"/>
            <a:ext cx="5577840" cy="29260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900" b="1" i="0" spc="80">
                <a:solidFill>
                  <a:srgbClr val="4A90E2"/>
                </a:solidFill>
                <a:latin typeface="Calibri"/>
              </a:rPr>
              <a:t>LESSON 1</a:t>
            </a:r>
          </a:p>
        </p:txBody>
      </p:sp>
      <p:sp>
        <p:nvSpPr>
          <p:cNvPr id="63" name="Oval 62"/>
          <p:cNvSpPr/>
          <p:nvPr/>
        </p:nvSpPr>
        <p:spPr>
          <a:xfrm>
            <a:off x="5852160" y="6547104"/>
            <a:ext cx="164592" cy="164592"/>
          </a:xfrm>
          <a:prstGeom prst="ellipse">
            <a:avLst/>
          </a:prstGeom>
          <a:solidFill>
            <a:srgbClr val="F5A623"/>
          </a:solidFill>
          <a:ln w="9525">
            <a:solidFill>
              <a:srgbClr val="080D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6053328" y="649224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B4C3B8"/>
                </a:solidFill>
                <a:latin typeface="Calibri"/>
              </a:rPr>
              <a:t>Player A / Attacker</a:t>
            </a:r>
          </a:p>
        </p:txBody>
      </p:sp>
      <p:sp>
        <p:nvSpPr>
          <p:cNvPr id="65" name="Oval 64"/>
          <p:cNvSpPr/>
          <p:nvPr/>
        </p:nvSpPr>
        <p:spPr>
          <a:xfrm>
            <a:off x="7223760" y="6547104"/>
            <a:ext cx="164592" cy="164592"/>
          </a:xfrm>
          <a:prstGeom prst="ellipse">
            <a:avLst/>
          </a:prstGeom>
          <a:solidFill>
            <a:srgbClr val="4A90E2"/>
          </a:solidFill>
          <a:ln w="9525">
            <a:solidFill>
              <a:srgbClr val="080D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7424928" y="649224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B4C3B8"/>
                </a:solidFill>
                <a:latin typeface="Calibri"/>
              </a:rPr>
              <a:t>Player B / Receiver</a:t>
            </a:r>
          </a:p>
        </p:txBody>
      </p:sp>
      <p:sp>
        <p:nvSpPr>
          <p:cNvPr id="67" name="Oval 66"/>
          <p:cNvSpPr/>
          <p:nvPr/>
        </p:nvSpPr>
        <p:spPr>
          <a:xfrm>
            <a:off x="8595360" y="6547104"/>
            <a:ext cx="164592" cy="164592"/>
          </a:xfrm>
          <a:prstGeom prst="ellipse">
            <a:avLst/>
          </a:prstGeom>
          <a:solidFill>
            <a:srgbClr val="FF6B6B"/>
          </a:solidFill>
          <a:ln w="9525">
            <a:solidFill>
              <a:srgbClr val="080D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8796528" y="649224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B4C3B8"/>
                </a:solidFill>
                <a:latin typeface="Calibri"/>
              </a:rPr>
              <a:t>Defender</a:t>
            </a:r>
          </a:p>
        </p:txBody>
      </p:sp>
      <p:sp>
        <p:nvSpPr>
          <p:cNvPr id="69" name="Oval 68"/>
          <p:cNvSpPr/>
          <p:nvPr/>
        </p:nvSpPr>
        <p:spPr>
          <a:xfrm>
            <a:off x="9966960" y="6547104"/>
            <a:ext cx="164592" cy="164592"/>
          </a:xfrm>
          <a:prstGeom prst="ellipse">
            <a:avLst/>
          </a:prstGeom>
          <a:solidFill>
            <a:srgbClr val="FFFFFF"/>
          </a:solidFill>
          <a:ln w="9525">
            <a:solidFill>
              <a:srgbClr val="080D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10168128" y="649224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B4C3B8"/>
                </a:solidFill>
                <a:latin typeface="Calibri"/>
              </a:rPr>
              <a:t>Ball</a:t>
            </a:r>
          </a:p>
        </p:txBody>
      </p:sp>
      <p:sp>
        <p:nvSpPr>
          <p:cNvPr id="71" name="Rectangle 70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1018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457200" y="653796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900" b="0" i="0" spc="200">
                <a:solidFill>
                  <a:srgbClr val="7B8A7F"/>
                </a:solidFill>
                <a:latin typeface="Calibri"/>
              </a:rPr>
              <a:t>qmtk Soccer · Coach Playbook · Grades K–5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9905695" y="6537960"/>
            <a:ext cx="182880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900" b="0" i="0" spc="200">
                <a:solidFill>
                  <a:srgbClr val="7B8A7F"/>
                </a:solidFill>
                <a:latin typeface="Calibri"/>
              </a:rPr>
              <a:t>qmtk.org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gradFill flip="none" rotWithShape="1">
            <a:gsLst>
              <a:gs pos="0">
                <a:srgbClr val="080D0A"/>
              </a:gs>
              <a:gs pos="100000">
                <a:srgbClr val="101812"/>
              </a:gs>
            </a:gsLst>
            <a:lin ang="8100000" scaled="0"/>
          </a:gradFill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7C5D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292608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 spc="200">
                <a:solidFill>
                  <a:srgbClr val="4ADE80"/>
                </a:solidFill>
                <a:latin typeface="Calibri"/>
              </a:rPr>
              <a:t>qmtk Soccer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30352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 i="0" spc="400">
                <a:solidFill>
                  <a:srgbClr val="7B8A7F"/>
                </a:solidFill>
                <a:latin typeface="Calibri"/>
              </a:rPr>
              <a:t>COACH PLAYBOOK · GRADES K–5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820095" y="292608"/>
            <a:ext cx="10058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400" b="1" i="0">
                <a:solidFill>
                  <a:srgbClr val="B4C3B8"/>
                </a:solidFill>
                <a:latin typeface="Calibri"/>
              </a:rPr>
              <a:t>01.3  /  04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097280"/>
            <a:ext cx="1054946" cy="274320"/>
          </a:xfrm>
          <a:prstGeom prst="roundRect">
            <a:avLst>
              <a:gd name="adj" fmla="val 50000"/>
            </a:avLst>
          </a:prstGeom>
          <a:solidFill>
            <a:srgbClr val="7C5D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1097280"/>
            <a:ext cx="1054946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 spc="80">
                <a:solidFill>
                  <a:srgbClr val="080D0A"/>
                </a:solidFill>
                <a:latin typeface="Calibri"/>
              </a:rPr>
              <a:t>LESSON 2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621874" y="1097280"/>
            <a:ext cx="1070610" cy="274320"/>
          </a:xfrm>
          <a:prstGeom prst="roundRect">
            <a:avLst>
              <a:gd name="adj" fmla="val 50000"/>
            </a:avLst>
          </a:prstGeom>
          <a:solidFill>
            <a:srgbClr val="1822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621874" y="1097280"/>
            <a:ext cx="107061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000" b="1" i="0" spc="80">
                <a:solidFill>
                  <a:srgbClr val="E8EDE9"/>
                </a:solidFill>
                <a:latin typeface="Calibri"/>
              </a:rPr>
              <a:t>22–33 MIN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802212" y="1097280"/>
            <a:ext cx="1932093" cy="274320"/>
          </a:xfrm>
          <a:prstGeom prst="roundRect">
            <a:avLst>
              <a:gd name="adj" fmla="val 50000"/>
            </a:avLst>
          </a:prstGeom>
          <a:solidFill>
            <a:srgbClr val="1822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802212" y="1097280"/>
            <a:ext cx="1932093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000" b="1" i="0" spc="80">
                <a:solidFill>
                  <a:srgbClr val="E8EDE9"/>
                </a:solidFill>
                <a:latin typeface="Calibri"/>
              </a:rPr>
              <a:t>📏  Pairs, 6 yd apart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1508760"/>
            <a:ext cx="777240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  <a:latin typeface="Calibri"/>
              </a:rPr>
              <a:t>Catch the Rolling Ball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2331720"/>
            <a:ext cx="640080" cy="54864"/>
          </a:xfrm>
          <a:prstGeom prst="rect">
            <a:avLst/>
          </a:prstGeom>
          <a:solidFill>
            <a:srgbClr val="7C5D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7200" y="2606040"/>
            <a:ext cx="5120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 spc="400">
                <a:solidFill>
                  <a:srgbClr val="7C5DFA"/>
                </a:solidFill>
                <a:latin typeface="Calibri"/>
              </a:rPr>
              <a:t>THE DRILL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2926080"/>
            <a:ext cx="5120640" cy="1737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 i="0">
                <a:solidFill>
                  <a:srgbClr val="E8EDE9"/>
                </a:solidFill>
                <a:latin typeface="Calibri"/>
              </a:rPr>
              <a:t>Partner rolls the ball. Player cushions it softly with the inside of the foot — like catching an egg — then dribbles two touches and passes it back. First touch made simple and fun.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4800600"/>
            <a:ext cx="5120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 spc="400">
                <a:solidFill>
                  <a:srgbClr val="7C5DFA"/>
                </a:solidFill>
                <a:latin typeface="Calibri"/>
              </a:rPr>
              <a:t>KEY COACHING CUES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57200" y="5166360"/>
            <a:ext cx="5120640" cy="1828800"/>
          </a:xfrm>
          <a:prstGeom prst="roundRect">
            <a:avLst>
              <a:gd name="adj" fmla="val 12000"/>
            </a:avLst>
          </a:prstGeom>
          <a:solidFill>
            <a:srgbClr val="18221B"/>
          </a:solidFill>
          <a:ln w="12700">
            <a:solidFill>
              <a:srgbClr val="1F2D2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685800" y="5422392"/>
            <a:ext cx="109728" cy="109728"/>
          </a:xfrm>
          <a:prstGeom prst="ellipse">
            <a:avLst/>
          </a:prstGeom>
          <a:solidFill>
            <a:srgbClr val="7C5D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05840" y="5349240"/>
            <a:ext cx="438912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E8EDE9"/>
                </a:solidFill>
                <a:latin typeface="Calibri"/>
              </a:rPr>
              <a:t>Soft foot — let the ball 'land'</a:t>
            </a:r>
          </a:p>
        </p:txBody>
      </p:sp>
      <p:sp>
        <p:nvSpPr>
          <p:cNvPr id="21" name="Oval 20"/>
          <p:cNvSpPr/>
          <p:nvPr/>
        </p:nvSpPr>
        <p:spPr>
          <a:xfrm>
            <a:off x="685800" y="5843016"/>
            <a:ext cx="109728" cy="109728"/>
          </a:xfrm>
          <a:prstGeom prst="ellipse">
            <a:avLst/>
          </a:prstGeom>
          <a:solidFill>
            <a:srgbClr val="7C5D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5840" y="5769864"/>
            <a:ext cx="438912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E8EDE9"/>
                </a:solidFill>
                <a:latin typeface="Calibri"/>
              </a:rPr>
              <a:t>First touch out in front, not stuck under you</a:t>
            </a:r>
          </a:p>
        </p:txBody>
      </p:sp>
      <p:sp>
        <p:nvSpPr>
          <p:cNvPr id="23" name="Oval 22"/>
          <p:cNvSpPr/>
          <p:nvPr/>
        </p:nvSpPr>
        <p:spPr>
          <a:xfrm>
            <a:off x="685800" y="6263640"/>
            <a:ext cx="109728" cy="109728"/>
          </a:xfrm>
          <a:prstGeom prst="ellipse">
            <a:avLst/>
          </a:prstGeom>
          <a:solidFill>
            <a:srgbClr val="7C5D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05840" y="6190488"/>
            <a:ext cx="438912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E8EDE9"/>
                </a:solidFill>
                <a:latin typeface="Calibri"/>
              </a:rPr>
              <a:t>Watch the ball into your foot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5715000" y="2468880"/>
            <a:ext cx="6126480" cy="3886200"/>
          </a:xfrm>
          <a:prstGeom prst="roundRect">
            <a:avLst>
              <a:gd name="adj" fmla="val 12000"/>
            </a:avLst>
          </a:prstGeom>
          <a:solidFill>
            <a:srgbClr val="18221B"/>
          </a:solidFill>
          <a:ln w="12700">
            <a:solidFill>
              <a:srgbClr val="1F2D23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5852160" y="2606040"/>
            <a:ext cx="5852160" cy="3611880"/>
          </a:xfrm>
          <a:gradFill flip="none" rotWithShape="1">
            <a:gsLst>
              <a:gs pos="0">
                <a:srgbClr val="3E964F"/>
              </a:gs>
              <a:gs pos="100000">
                <a:srgbClr val="2A7037"/>
              </a:gs>
            </a:gsLst>
            <a:lin ang="8100000" scaled="0"/>
          </a:gradFill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5996635" y="2750515"/>
            <a:ext cx="5563210" cy="3322930"/>
          </a:xfrm>
          <a:prstGeom prst="rect">
            <a:avLst/>
          </a:prstGeom>
          <a:noFill/>
          <a:ln w="25400">
            <a:solidFill>
              <a:srgbClr val="FFFFFF"/>
            </a:solidFill>
            <a:prstDash val="lg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6759244" y="3723894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759244" y="3767786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30" name="Oval 29"/>
          <p:cNvSpPr/>
          <p:nvPr/>
        </p:nvSpPr>
        <p:spPr>
          <a:xfrm>
            <a:off x="6827824" y="3993642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Oval 30"/>
          <p:cNvSpPr/>
          <p:nvPr/>
        </p:nvSpPr>
        <p:spPr>
          <a:xfrm>
            <a:off x="6870573" y="4036391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Oval 31"/>
          <p:cNvSpPr/>
          <p:nvPr/>
        </p:nvSpPr>
        <p:spPr>
          <a:xfrm>
            <a:off x="6759244" y="4879695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759244" y="4923587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34" name="Oval 33"/>
          <p:cNvSpPr/>
          <p:nvPr/>
        </p:nvSpPr>
        <p:spPr>
          <a:xfrm>
            <a:off x="6827824" y="5149443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Oval 34"/>
          <p:cNvSpPr/>
          <p:nvPr/>
        </p:nvSpPr>
        <p:spPr>
          <a:xfrm>
            <a:off x="6870573" y="5192192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Oval 35"/>
          <p:cNvSpPr/>
          <p:nvPr/>
        </p:nvSpPr>
        <p:spPr>
          <a:xfrm>
            <a:off x="7988198" y="3723894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7988198" y="3767786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38" name="Oval 37"/>
          <p:cNvSpPr/>
          <p:nvPr/>
        </p:nvSpPr>
        <p:spPr>
          <a:xfrm>
            <a:off x="8056778" y="3993642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Oval 38"/>
          <p:cNvSpPr/>
          <p:nvPr/>
        </p:nvSpPr>
        <p:spPr>
          <a:xfrm>
            <a:off x="8099527" y="4036391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Oval 39"/>
          <p:cNvSpPr/>
          <p:nvPr/>
        </p:nvSpPr>
        <p:spPr>
          <a:xfrm>
            <a:off x="7988198" y="4879695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7988198" y="4923587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42" name="Oval 41"/>
          <p:cNvSpPr/>
          <p:nvPr/>
        </p:nvSpPr>
        <p:spPr>
          <a:xfrm>
            <a:off x="8056778" y="5149443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Oval 42"/>
          <p:cNvSpPr/>
          <p:nvPr/>
        </p:nvSpPr>
        <p:spPr>
          <a:xfrm>
            <a:off x="8099527" y="5192192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Oval 43"/>
          <p:cNvSpPr/>
          <p:nvPr/>
        </p:nvSpPr>
        <p:spPr>
          <a:xfrm>
            <a:off x="9217152" y="3723894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9217152" y="3767786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46" name="Oval 45"/>
          <p:cNvSpPr/>
          <p:nvPr/>
        </p:nvSpPr>
        <p:spPr>
          <a:xfrm>
            <a:off x="9285732" y="3993642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Oval 46"/>
          <p:cNvSpPr/>
          <p:nvPr/>
        </p:nvSpPr>
        <p:spPr>
          <a:xfrm>
            <a:off x="9328481" y="4036391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Oval 47"/>
          <p:cNvSpPr/>
          <p:nvPr/>
        </p:nvSpPr>
        <p:spPr>
          <a:xfrm>
            <a:off x="9217152" y="4879695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9217152" y="4923587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50" name="Oval 49"/>
          <p:cNvSpPr/>
          <p:nvPr/>
        </p:nvSpPr>
        <p:spPr>
          <a:xfrm>
            <a:off x="9285732" y="5149443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Oval 50"/>
          <p:cNvSpPr/>
          <p:nvPr/>
        </p:nvSpPr>
        <p:spPr>
          <a:xfrm>
            <a:off x="9328481" y="5192192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Oval 51"/>
          <p:cNvSpPr/>
          <p:nvPr/>
        </p:nvSpPr>
        <p:spPr>
          <a:xfrm>
            <a:off x="10446105" y="3723894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10446105" y="3767786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54" name="Oval 53"/>
          <p:cNvSpPr/>
          <p:nvPr/>
        </p:nvSpPr>
        <p:spPr>
          <a:xfrm>
            <a:off x="10514685" y="3993642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Oval 54"/>
          <p:cNvSpPr/>
          <p:nvPr/>
        </p:nvSpPr>
        <p:spPr>
          <a:xfrm>
            <a:off x="10557434" y="4036391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Oval 55"/>
          <p:cNvSpPr/>
          <p:nvPr/>
        </p:nvSpPr>
        <p:spPr>
          <a:xfrm>
            <a:off x="10446105" y="4879695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10446105" y="4923587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58" name="Oval 57"/>
          <p:cNvSpPr/>
          <p:nvPr/>
        </p:nvSpPr>
        <p:spPr>
          <a:xfrm>
            <a:off x="10514685" y="5149443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Oval 58"/>
          <p:cNvSpPr/>
          <p:nvPr/>
        </p:nvSpPr>
        <p:spPr>
          <a:xfrm>
            <a:off x="10557434" y="5192192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5852160" y="5925312"/>
            <a:ext cx="5852160" cy="292608"/>
          </a:xfrm>
          <a:prstGeom prst="rect">
            <a:avLst/>
          </a:prstGeom>
          <a:solidFill>
            <a:srgbClr val="080D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5989320" y="5925312"/>
            <a:ext cx="5577840" cy="29260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1" i="0" spc="50">
                <a:solidFill>
                  <a:srgbClr val="E8EDE9"/>
                </a:solidFill>
                <a:latin typeface="Calibri"/>
              </a:rPr>
              <a:t>📏  Pairs, 6 yd apart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5989320" y="5925312"/>
            <a:ext cx="5577840" cy="29260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900" b="1" i="0" spc="80">
                <a:solidFill>
                  <a:srgbClr val="7C5DFA"/>
                </a:solidFill>
                <a:latin typeface="Calibri"/>
              </a:rPr>
              <a:t>LESSON 2</a:t>
            </a:r>
          </a:p>
        </p:txBody>
      </p:sp>
      <p:sp>
        <p:nvSpPr>
          <p:cNvPr id="63" name="Oval 62"/>
          <p:cNvSpPr/>
          <p:nvPr/>
        </p:nvSpPr>
        <p:spPr>
          <a:xfrm>
            <a:off x="5852160" y="6547104"/>
            <a:ext cx="164592" cy="164592"/>
          </a:xfrm>
          <a:prstGeom prst="ellipse">
            <a:avLst/>
          </a:prstGeom>
          <a:solidFill>
            <a:srgbClr val="F5A623"/>
          </a:solidFill>
          <a:ln w="9525">
            <a:solidFill>
              <a:srgbClr val="080D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6053328" y="649224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B4C3B8"/>
                </a:solidFill>
                <a:latin typeface="Calibri"/>
              </a:rPr>
              <a:t>Player A / Attacker</a:t>
            </a:r>
          </a:p>
        </p:txBody>
      </p:sp>
      <p:sp>
        <p:nvSpPr>
          <p:cNvPr id="65" name="Oval 64"/>
          <p:cNvSpPr/>
          <p:nvPr/>
        </p:nvSpPr>
        <p:spPr>
          <a:xfrm>
            <a:off x="7223760" y="6547104"/>
            <a:ext cx="164592" cy="164592"/>
          </a:xfrm>
          <a:prstGeom prst="ellipse">
            <a:avLst/>
          </a:prstGeom>
          <a:solidFill>
            <a:srgbClr val="4A90E2"/>
          </a:solidFill>
          <a:ln w="9525">
            <a:solidFill>
              <a:srgbClr val="080D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7424928" y="649224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B4C3B8"/>
                </a:solidFill>
                <a:latin typeface="Calibri"/>
              </a:rPr>
              <a:t>Player B / Receiver</a:t>
            </a:r>
          </a:p>
        </p:txBody>
      </p:sp>
      <p:sp>
        <p:nvSpPr>
          <p:cNvPr id="67" name="Oval 66"/>
          <p:cNvSpPr/>
          <p:nvPr/>
        </p:nvSpPr>
        <p:spPr>
          <a:xfrm>
            <a:off x="8595360" y="6547104"/>
            <a:ext cx="164592" cy="164592"/>
          </a:xfrm>
          <a:prstGeom prst="ellipse">
            <a:avLst/>
          </a:prstGeom>
          <a:solidFill>
            <a:srgbClr val="FF6B6B"/>
          </a:solidFill>
          <a:ln w="9525">
            <a:solidFill>
              <a:srgbClr val="080D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8796528" y="649224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B4C3B8"/>
                </a:solidFill>
                <a:latin typeface="Calibri"/>
              </a:rPr>
              <a:t>Defender</a:t>
            </a:r>
          </a:p>
        </p:txBody>
      </p:sp>
      <p:sp>
        <p:nvSpPr>
          <p:cNvPr id="69" name="Oval 68"/>
          <p:cNvSpPr/>
          <p:nvPr/>
        </p:nvSpPr>
        <p:spPr>
          <a:xfrm>
            <a:off x="9966960" y="6547104"/>
            <a:ext cx="164592" cy="164592"/>
          </a:xfrm>
          <a:prstGeom prst="ellipse">
            <a:avLst/>
          </a:prstGeom>
          <a:solidFill>
            <a:srgbClr val="FFFFFF"/>
          </a:solidFill>
          <a:ln w="9525">
            <a:solidFill>
              <a:srgbClr val="080D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10168128" y="649224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B4C3B8"/>
                </a:solidFill>
                <a:latin typeface="Calibri"/>
              </a:rPr>
              <a:t>Ball</a:t>
            </a:r>
          </a:p>
        </p:txBody>
      </p:sp>
      <p:sp>
        <p:nvSpPr>
          <p:cNvPr id="71" name="Rectangle 70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1018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457200" y="653796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900" b="0" i="0" spc="200">
                <a:solidFill>
                  <a:srgbClr val="7B8A7F"/>
                </a:solidFill>
                <a:latin typeface="Calibri"/>
              </a:rPr>
              <a:t>qmtk Soccer · Coach Playbook · Grades K–5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9905695" y="6537960"/>
            <a:ext cx="182880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900" b="0" i="0" spc="200">
                <a:solidFill>
                  <a:srgbClr val="7B8A7F"/>
                </a:solidFill>
                <a:latin typeface="Calibri"/>
              </a:rPr>
              <a:t>qmtk.org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gradFill flip="none" rotWithShape="1">
            <a:gsLst>
              <a:gs pos="0">
                <a:srgbClr val="080D0A"/>
              </a:gs>
              <a:gs pos="100000">
                <a:srgbClr val="101812"/>
              </a:gs>
            </a:gsLst>
            <a:lin ang="8100000" scaled="0"/>
          </a:gradFill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4ADE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292608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 spc="200">
                <a:solidFill>
                  <a:srgbClr val="4ADE80"/>
                </a:solidFill>
                <a:latin typeface="Calibri"/>
              </a:rPr>
              <a:t>qmtk Soccer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30352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 i="0" spc="400">
                <a:solidFill>
                  <a:srgbClr val="7B8A7F"/>
                </a:solidFill>
                <a:latin typeface="Calibri"/>
              </a:rPr>
              <a:t>COACH PLAYBOOK · GRADES K–5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820095" y="292608"/>
            <a:ext cx="10058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400" b="1" i="0">
                <a:solidFill>
                  <a:srgbClr val="B4C3B8"/>
                </a:solidFill>
                <a:latin typeface="Calibri"/>
              </a:rPr>
              <a:t>01.4  /  04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097280"/>
            <a:ext cx="1141095" cy="274320"/>
          </a:xfrm>
          <a:prstGeom prst="roundRect">
            <a:avLst>
              <a:gd name="adj" fmla="val 50000"/>
            </a:avLst>
          </a:prstGeom>
          <a:solidFill>
            <a:srgbClr val="4ADE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1097280"/>
            <a:ext cx="1141095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 spc="80">
                <a:solidFill>
                  <a:srgbClr val="080D0A"/>
                </a:solidFill>
                <a:latin typeface="Calibri"/>
              </a:rPr>
              <a:t>SCRIMMAGE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708023" y="1097280"/>
            <a:ext cx="1070610" cy="274320"/>
          </a:xfrm>
          <a:prstGeom prst="roundRect">
            <a:avLst>
              <a:gd name="adj" fmla="val 50000"/>
            </a:avLst>
          </a:prstGeom>
          <a:solidFill>
            <a:srgbClr val="1822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708023" y="1097280"/>
            <a:ext cx="107061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000" b="1" i="0" spc="80">
                <a:solidFill>
                  <a:srgbClr val="E8EDE9"/>
                </a:solidFill>
                <a:latin typeface="Calibri"/>
              </a:rPr>
              <a:t>33–45 MIN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888361" y="1097280"/>
            <a:ext cx="2636943" cy="274320"/>
          </a:xfrm>
          <a:prstGeom prst="roundRect">
            <a:avLst>
              <a:gd name="adj" fmla="val 50000"/>
            </a:avLst>
          </a:prstGeom>
          <a:solidFill>
            <a:srgbClr val="1822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888361" y="1097280"/>
            <a:ext cx="2636943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000" b="1" i="0" spc="80">
                <a:solidFill>
                  <a:srgbClr val="E8EDE9"/>
                </a:solidFill>
                <a:latin typeface="Calibri"/>
              </a:rPr>
              <a:t>📏  35x25 yd, two proper goals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1508760"/>
            <a:ext cx="777240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  <a:latin typeface="Calibri"/>
              </a:rPr>
              <a:t>5v5 on Proper Goals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2331720"/>
            <a:ext cx="640080" cy="54864"/>
          </a:xfrm>
          <a:prstGeom prst="rect">
            <a:avLst/>
          </a:prstGeom>
          <a:solidFill>
            <a:srgbClr val="4ADE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7200" y="2606040"/>
            <a:ext cx="5120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 spc="400">
                <a:solidFill>
                  <a:srgbClr val="4ADE80"/>
                </a:solidFill>
                <a:latin typeface="Calibri"/>
              </a:rPr>
              <a:t>THE DRILL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2926080"/>
            <a:ext cx="5120640" cy="1737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 i="0">
                <a:solidFill>
                  <a:srgbClr val="E8EDE9"/>
                </a:solidFill>
                <a:latin typeface="Calibri"/>
              </a:rPr>
              <a:t>Our first big-field scrimmage of the summer — 5v5 with real full-size goals for the first time! Coach makes sure every kid gets a shot on the big net. Goals celebrated loudly.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4800600"/>
            <a:ext cx="5120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 spc="400">
                <a:solidFill>
                  <a:srgbClr val="4ADE80"/>
                </a:solidFill>
                <a:latin typeface="Calibri"/>
              </a:rPr>
              <a:t>KEY COACHING CUES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57200" y="5166360"/>
            <a:ext cx="5120640" cy="1828800"/>
          </a:xfrm>
          <a:prstGeom prst="roundRect">
            <a:avLst>
              <a:gd name="adj" fmla="val 12000"/>
            </a:avLst>
          </a:prstGeom>
          <a:solidFill>
            <a:srgbClr val="18221B"/>
          </a:solidFill>
          <a:ln w="12700">
            <a:solidFill>
              <a:srgbClr val="1F2D2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685800" y="5422392"/>
            <a:ext cx="109728" cy="109728"/>
          </a:xfrm>
          <a:prstGeom prst="ellipse">
            <a:avLst/>
          </a:prstGeom>
          <a:solidFill>
            <a:srgbClr val="4ADE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05840" y="5349240"/>
            <a:ext cx="438912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E8EDE9"/>
                </a:solidFill>
                <a:latin typeface="Calibri"/>
              </a:rPr>
              <a:t>Keep your first touch close in the game</a:t>
            </a:r>
          </a:p>
        </p:txBody>
      </p:sp>
      <p:sp>
        <p:nvSpPr>
          <p:cNvPr id="21" name="Oval 20"/>
          <p:cNvSpPr/>
          <p:nvPr/>
        </p:nvSpPr>
        <p:spPr>
          <a:xfrm>
            <a:off x="685800" y="5843016"/>
            <a:ext cx="109728" cy="109728"/>
          </a:xfrm>
          <a:prstGeom prst="ellipse">
            <a:avLst/>
          </a:prstGeom>
          <a:solidFill>
            <a:srgbClr val="4ADE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5840" y="5769864"/>
            <a:ext cx="438912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E8EDE9"/>
                </a:solidFill>
                <a:latin typeface="Calibri"/>
              </a:rPr>
              <a:t>Shoot at the big goal — it's huge!</a:t>
            </a:r>
          </a:p>
        </p:txBody>
      </p:sp>
      <p:sp>
        <p:nvSpPr>
          <p:cNvPr id="23" name="Oval 22"/>
          <p:cNvSpPr/>
          <p:nvPr/>
        </p:nvSpPr>
        <p:spPr>
          <a:xfrm>
            <a:off x="685800" y="6263640"/>
            <a:ext cx="109728" cy="109728"/>
          </a:xfrm>
          <a:prstGeom prst="ellipse">
            <a:avLst/>
          </a:prstGeom>
          <a:solidFill>
            <a:srgbClr val="4ADE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05840" y="6190488"/>
            <a:ext cx="438912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E8EDE9"/>
                </a:solidFill>
                <a:latin typeface="Calibri"/>
              </a:rPr>
              <a:t>Cheer for teammates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5715000" y="2468880"/>
            <a:ext cx="6126480" cy="3886200"/>
          </a:xfrm>
          <a:prstGeom prst="roundRect">
            <a:avLst>
              <a:gd name="adj" fmla="val 12000"/>
            </a:avLst>
          </a:prstGeom>
          <a:solidFill>
            <a:srgbClr val="18221B"/>
          </a:solidFill>
          <a:ln w="12700">
            <a:solidFill>
              <a:srgbClr val="1F2D23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5852160" y="2606040"/>
            <a:ext cx="5852160" cy="3611880"/>
          </a:xfrm>
          <a:gradFill flip="none" rotWithShape="1">
            <a:gsLst>
              <a:gs pos="0">
                <a:srgbClr val="3E964F"/>
              </a:gs>
              <a:gs pos="100000">
                <a:srgbClr val="2A7037"/>
              </a:gs>
            </a:gsLst>
            <a:lin ang="8100000" scaled="0"/>
          </a:gradFill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5996635" y="2750515"/>
            <a:ext cx="5563210" cy="3322930"/>
          </a:xfrm>
          <a:prstGeom prst="rect">
            <a:avLst/>
          </a:prstGeom>
          <a:noFill/>
          <a:ln w="25400">
            <a:solidFill>
              <a:srgbClr val="FFFFFF"/>
            </a:solidFill>
            <a:prstDash val="lg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6759244" y="3723894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759244" y="3767786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30" name="Oval 29"/>
          <p:cNvSpPr/>
          <p:nvPr/>
        </p:nvSpPr>
        <p:spPr>
          <a:xfrm>
            <a:off x="6827824" y="3993642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Oval 30"/>
          <p:cNvSpPr/>
          <p:nvPr/>
        </p:nvSpPr>
        <p:spPr>
          <a:xfrm>
            <a:off x="6870573" y="4036391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Oval 31"/>
          <p:cNvSpPr/>
          <p:nvPr/>
        </p:nvSpPr>
        <p:spPr>
          <a:xfrm>
            <a:off x="6759244" y="4879695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759244" y="4923587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34" name="Oval 33"/>
          <p:cNvSpPr/>
          <p:nvPr/>
        </p:nvSpPr>
        <p:spPr>
          <a:xfrm>
            <a:off x="6827824" y="5149443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Oval 34"/>
          <p:cNvSpPr/>
          <p:nvPr/>
        </p:nvSpPr>
        <p:spPr>
          <a:xfrm>
            <a:off x="6870573" y="5192192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Oval 35"/>
          <p:cNvSpPr/>
          <p:nvPr/>
        </p:nvSpPr>
        <p:spPr>
          <a:xfrm>
            <a:off x="7988198" y="3723894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7988198" y="3767786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38" name="Oval 37"/>
          <p:cNvSpPr/>
          <p:nvPr/>
        </p:nvSpPr>
        <p:spPr>
          <a:xfrm>
            <a:off x="8056778" y="3993642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Oval 38"/>
          <p:cNvSpPr/>
          <p:nvPr/>
        </p:nvSpPr>
        <p:spPr>
          <a:xfrm>
            <a:off x="8099527" y="4036391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Oval 39"/>
          <p:cNvSpPr/>
          <p:nvPr/>
        </p:nvSpPr>
        <p:spPr>
          <a:xfrm>
            <a:off x="7988198" y="4879695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7988198" y="4923587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42" name="Oval 41"/>
          <p:cNvSpPr/>
          <p:nvPr/>
        </p:nvSpPr>
        <p:spPr>
          <a:xfrm>
            <a:off x="8056778" y="5149443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Oval 42"/>
          <p:cNvSpPr/>
          <p:nvPr/>
        </p:nvSpPr>
        <p:spPr>
          <a:xfrm>
            <a:off x="8099527" y="5192192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Oval 43"/>
          <p:cNvSpPr/>
          <p:nvPr/>
        </p:nvSpPr>
        <p:spPr>
          <a:xfrm>
            <a:off x="9217152" y="3723894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9217152" y="3767786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46" name="Oval 45"/>
          <p:cNvSpPr/>
          <p:nvPr/>
        </p:nvSpPr>
        <p:spPr>
          <a:xfrm>
            <a:off x="9285732" y="3993642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Oval 46"/>
          <p:cNvSpPr/>
          <p:nvPr/>
        </p:nvSpPr>
        <p:spPr>
          <a:xfrm>
            <a:off x="9328481" y="4036391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Oval 47"/>
          <p:cNvSpPr/>
          <p:nvPr/>
        </p:nvSpPr>
        <p:spPr>
          <a:xfrm>
            <a:off x="9217152" y="4879695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9217152" y="4923587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50" name="Oval 49"/>
          <p:cNvSpPr/>
          <p:nvPr/>
        </p:nvSpPr>
        <p:spPr>
          <a:xfrm>
            <a:off x="9285732" y="5149443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Oval 50"/>
          <p:cNvSpPr/>
          <p:nvPr/>
        </p:nvSpPr>
        <p:spPr>
          <a:xfrm>
            <a:off x="9328481" y="5192192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Oval 51"/>
          <p:cNvSpPr/>
          <p:nvPr/>
        </p:nvSpPr>
        <p:spPr>
          <a:xfrm>
            <a:off x="10446105" y="3723894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10446105" y="3767786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54" name="Oval 53"/>
          <p:cNvSpPr/>
          <p:nvPr/>
        </p:nvSpPr>
        <p:spPr>
          <a:xfrm>
            <a:off x="10514685" y="3993642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Oval 54"/>
          <p:cNvSpPr/>
          <p:nvPr/>
        </p:nvSpPr>
        <p:spPr>
          <a:xfrm>
            <a:off x="10557434" y="4036391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Oval 55"/>
          <p:cNvSpPr/>
          <p:nvPr/>
        </p:nvSpPr>
        <p:spPr>
          <a:xfrm>
            <a:off x="10446105" y="4879695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10446105" y="4923587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58" name="Oval 57"/>
          <p:cNvSpPr/>
          <p:nvPr/>
        </p:nvSpPr>
        <p:spPr>
          <a:xfrm>
            <a:off x="10514685" y="5149443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Oval 58"/>
          <p:cNvSpPr/>
          <p:nvPr/>
        </p:nvSpPr>
        <p:spPr>
          <a:xfrm>
            <a:off x="10557434" y="5192192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5852160" y="5925312"/>
            <a:ext cx="5852160" cy="292608"/>
          </a:xfrm>
          <a:prstGeom prst="rect">
            <a:avLst/>
          </a:prstGeom>
          <a:solidFill>
            <a:srgbClr val="080D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5989320" y="5925312"/>
            <a:ext cx="5577840" cy="29260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1" i="0" spc="50">
                <a:solidFill>
                  <a:srgbClr val="E8EDE9"/>
                </a:solidFill>
                <a:latin typeface="Calibri"/>
              </a:rPr>
              <a:t>📏  35x25 yd, two proper goals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5989320" y="5925312"/>
            <a:ext cx="5577840" cy="29260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900" b="1" i="0" spc="80">
                <a:solidFill>
                  <a:srgbClr val="4ADE80"/>
                </a:solidFill>
                <a:latin typeface="Calibri"/>
              </a:rPr>
              <a:t>SCRIMMAGE</a:t>
            </a:r>
          </a:p>
        </p:txBody>
      </p:sp>
      <p:sp>
        <p:nvSpPr>
          <p:cNvPr id="63" name="Oval 62"/>
          <p:cNvSpPr/>
          <p:nvPr/>
        </p:nvSpPr>
        <p:spPr>
          <a:xfrm>
            <a:off x="5852160" y="6547104"/>
            <a:ext cx="164592" cy="164592"/>
          </a:xfrm>
          <a:prstGeom prst="ellipse">
            <a:avLst/>
          </a:prstGeom>
          <a:solidFill>
            <a:srgbClr val="F5A623"/>
          </a:solidFill>
          <a:ln w="9525">
            <a:solidFill>
              <a:srgbClr val="080D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6053328" y="649224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B4C3B8"/>
                </a:solidFill>
                <a:latin typeface="Calibri"/>
              </a:rPr>
              <a:t>Player A / Attacker</a:t>
            </a:r>
          </a:p>
        </p:txBody>
      </p:sp>
      <p:sp>
        <p:nvSpPr>
          <p:cNvPr id="65" name="Oval 64"/>
          <p:cNvSpPr/>
          <p:nvPr/>
        </p:nvSpPr>
        <p:spPr>
          <a:xfrm>
            <a:off x="7223760" y="6547104"/>
            <a:ext cx="164592" cy="164592"/>
          </a:xfrm>
          <a:prstGeom prst="ellipse">
            <a:avLst/>
          </a:prstGeom>
          <a:solidFill>
            <a:srgbClr val="4A90E2"/>
          </a:solidFill>
          <a:ln w="9525">
            <a:solidFill>
              <a:srgbClr val="080D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7424928" y="649224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B4C3B8"/>
                </a:solidFill>
                <a:latin typeface="Calibri"/>
              </a:rPr>
              <a:t>Player B / Receiver</a:t>
            </a:r>
          </a:p>
        </p:txBody>
      </p:sp>
      <p:sp>
        <p:nvSpPr>
          <p:cNvPr id="67" name="Oval 66"/>
          <p:cNvSpPr/>
          <p:nvPr/>
        </p:nvSpPr>
        <p:spPr>
          <a:xfrm>
            <a:off x="8595360" y="6547104"/>
            <a:ext cx="164592" cy="164592"/>
          </a:xfrm>
          <a:prstGeom prst="ellipse">
            <a:avLst/>
          </a:prstGeom>
          <a:solidFill>
            <a:srgbClr val="FF6B6B"/>
          </a:solidFill>
          <a:ln w="9525">
            <a:solidFill>
              <a:srgbClr val="080D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8796528" y="649224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B4C3B8"/>
                </a:solidFill>
                <a:latin typeface="Calibri"/>
              </a:rPr>
              <a:t>Defender</a:t>
            </a:r>
          </a:p>
        </p:txBody>
      </p:sp>
      <p:sp>
        <p:nvSpPr>
          <p:cNvPr id="69" name="Oval 68"/>
          <p:cNvSpPr/>
          <p:nvPr/>
        </p:nvSpPr>
        <p:spPr>
          <a:xfrm>
            <a:off x="9966960" y="6547104"/>
            <a:ext cx="164592" cy="164592"/>
          </a:xfrm>
          <a:prstGeom prst="ellipse">
            <a:avLst/>
          </a:prstGeom>
          <a:solidFill>
            <a:srgbClr val="FFFFFF"/>
          </a:solidFill>
          <a:ln w="9525">
            <a:solidFill>
              <a:srgbClr val="080D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10168128" y="649224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B4C3B8"/>
                </a:solidFill>
                <a:latin typeface="Calibri"/>
              </a:rPr>
              <a:t>Ball</a:t>
            </a:r>
          </a:p>
        </p:txBody>
      </p:sp>
      <p:sp>
        <p:nvSpPr>
          <p:cNvPr id="71" name="Rectangle 70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1018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457200" y="653796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900" b="0" i="0" spc="200">
                <a:solidFill>
                  <a:srgbClr val="7B8A7F"/>
                </a:solidFill>
                <a:latin typeface="Calibri"/>
              </a:rPr>
              <a:t>qmtk Soccer · Coach Playbook · Grades K–5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9905695" y="6537960"/>
            <a:ext cx="182880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900" b="0" i="0" spc="200">
                <a:solidFill>
                  <a:srgbClr val="7B8A7F"/>
                </a:solidFill>
                <a:latin typeface="Calibri"/>
              </a:rPr>
              <a:t>qmtk.org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gradFill flip="none" rotWithShape="1">
            <a:gsLst>
              <a:gs pos="0">
                <a:srgbClr val="145A2A"/>
              </a:gs>
              <a:gs pos="100000">
                <a:srgbClr val="22A24D"/>
              </a:gs>
            </a:gsLst>
            <a:lin ang="8100000" scaled="0"/>
          </a:gradFill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858000" y="457200"/>
            <a:ext cx="5029200" cy="5486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4ADE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2743200"/>
            <a:ext cx="640080" cy="45720"/>
          </a:xfrm>
          <a:prstGeom prst="rect">
            <a:avLst/>
          </a:prstGeom>
          <a:solidFill>
            <a:srgbClr val="4ADE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880360"/>
            <a:ext cx="9144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 i="0" spc="500">
                <a:solidFill>
                  <a:srgbClr val="4ADE80"/>
                </a:solidFill>
                <a:latin typeface="Calibri"/>
              </a:rPr>
              <a:t>SECTION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246120"/>
            <a:ext cx="1005840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5600" b="1" i="0">
                <a:solidFill>
                  <a:srgbClr val="FFFFFF"/>
                </a:solidFill>
                <a:latin typeface="Calibri"/>
              </a:rPr>
              <a:t>Grades 6–8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61772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 i="1">
                <a:solidFill>
                  <a:srgbClr val="C5E8CE"/>
                </a:solidFill>
                <a:latin typeface="Calibri"/>
              </a:rPr>
              <a:t>6:45–7:30 PM · 45 minute session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640080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 spc="200">
                <a:solidFill>
                  <a:srgbClr val="C5E8CE"/>
                </a:solidFill>
                <a:latin typeface="Calibri"/>
              </a:rPr>
              <a:t>qmtk Soccer · Coach Playbook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gradFill flip="none" rotWithShape="1">
            <a:gsLst>
              <a:gs pos="0">
                <a:srgbClr val="080D0A"/>
              </a:gs>
              <a:gs pos="100000">
                <a:srgbClr val="101812"/>
              </a:gs>
            </a:gsLst>
            <a:lin ang="8100000" scaled="0"/>
          </a:gradFill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292608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 spc="200">
                <a:solidFill>
                  <a:srgbClr val="4ADE80"/>
                </a:solidFill>
                <a:latin typeface="Calibri"/>
              </a:rPr>
              <a:t>qmtk Soccer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30352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 i="0" spc="400">
                <a:solidFill>
                  <a:srgbClr val="7B8A7F"/>
                </a:solidFill>
                <a:latin typeface="Calibri"/>
              </a:rPr>
              <a:t>COACH PLAYBOOK · GRADES 6–8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820095" y="292608"/>
            <a:ext cx="10058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400" b="1" i="0">
                <a:solidFill>
                  <a:srgbClr val="B4C3B8"/>
                </a:solidFill>
                <a:latin typeface="Calibri"/>
              </a:rPr>
              <a:t>02.1  /  04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097280"/>
            <a:ext cx="1399540" cy="274320"/>
          </a:xfrm>
          <a:prstGeom prst="roundRect">
            <a:avLst>
              <a:gd name="adj" fmla="val 50000"/>
            </a:avLst>
          </a:prstGeom>
          <a:solidFill>
            <a:srgbClr val="F5A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1097280"/>
            <a:ext cx="139954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 spc="80">
                <a:solidFill>
                  <a:srgbClr val="080D0A"/>
                </a:solidFill>
                <a:latin typeface="Calibri"/>
              </a:rPr>
              <a:t>OPENING GAME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966468" y="1097280"/>
            <a:ext cx="992293" cy="274320"/>
          </a:xfrm>
          <a:prstGeom prst="roundRect">
            <a:avLst>
              <a:gd name="adj" fmla="val 50000"/>
            </a:avLst>
          </a:prstGeom>
          <a:solidFill>
            <a:srgbClr val="1822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966468" y="1097280"/>
            <a:ext cx="992293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000" b="1" i="0" spc="80">
                <a:solidFill>
                  <a:srgbClr val="E8EDE9"/>
                </a:solidFill>
                <a:latin typeface="Calibri"/>
              </a:rPr>
              <a:t>0–10 MIN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068489" y="1097280"/>
            <a:ext cx="1618826" cy="274320"/>
          </a:xfrm>
          <a:prstGeom prst="roundRect">
            <a:avLst>
              <a:gd name="adj" fmla="val 50000"/>
            </a:avLst>
          </a:prstGeom>
          <a:solidFill>
            <a:srgbClr val="1822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068489" y="1097280"/>
            <a:ext cx="1618826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000" b="1" i="0" spc="80">
                <a:solidFill>
                  <a:srgbClr val="E8EDE9"/>
                </a:solidFill>
                <a:latin typeface="Calibri"/>
              </a:rPr>
              <a:t>📏  25x25 yd grid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1508760"/>
            <a:ext cx="777240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  <a:latin typeface="Calibri"/>
              </a:rPr>
              <a:t>Ball Mastery Gauntlet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2331720"/>
            <a:ext cx="640080" cy="54864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7200" y="2606040"/>
            <a:ext cx="5120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 spc="400">
                <a:solidFill>
                  <a:srgbClr val="F5A623"/>
                </a:solidFill>
                <a:latin typeface="Calibri"/>
              </a:rPr>
              <a:t>THE DRILL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2926080"/>
            <a:ext cx="5120640" cy="1737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 i="0">
                <a:solidFill>
                  <a:srgbClr val="E8EDE9"/>
                </a:solidFill>
                <a:latin typeface="Calibri"/>
              </a:rPr>
              <a:t>Everyone dribbling in the grid. Coach calls surfaces — inside only, outside only, sole rolls, pull-back turns — while players avoid traffic. Last call: game speed. Sets a summer standard of comfort on the ball.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4800600"/>
            <a:ext cx="5120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 spc="400">
                <a:solidFill>
                  <a:srgbClr val="F5A623"/>
                </a:solidFill>
                <a:latin typeface="Calibri"/>
              </a:rPr>
              <a:t>KEY COACHING CUES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57200" y="5166360"/>
            <a:ext cx="5120640" cy="1828800"/>
          </a:xfrm>
          <a:prstGeom prst="roundRect">
            <a:avLst>
              <a:gd name="adj" fmla="val 12000"/>
            </a:avLst>
          </a:prstGeom>
          <a:solidFill>
            <a:srgbClr val="18221B"/>
          </a:solidFill>
          <a:ln w="12700">
            <a:solidFill>
              <a:srgbClr val="1F2D2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685800" y="5422392"/>
            <a:ext cx="109728" cy="109728"/>
          </a:xfrm>
          <a:prstGeom prst="ellipse">
            <a:avLst/>
          </a:prstGeom>
          <a:solidFill>
            <a:srgbClr val="F5A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05840" y="5349240"/>
            <a:ext cx="438912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E8EDE9"/>
                </a:solidFill>
                <a:latin typeface="Calibri"/>
              </a:rPr>
              <a:t>All four surfaces of the foot</a:t>
            </a:r>
          </a:p>
        </p:txBody>
      </p:sp>
      <p:sp>
        <p:nvSpPr>
          <p:cNvPr id="21" name="Oval 20"/>
          <p:cNvSpPr/>
          <p:nvPr/>
        </p:nvSpPr>
        <p:spPr>
          <a:xfrm>
            <a:off x="685800" y="5843016"/>
            <a:ext cx="109728" cy="109728"/>
          </a:xfrm>
          <a:prstGeom prst="ellipse">
            <a:avLst/>
          </a:prstGeom>
          <a:solidFill>
            <a:srgbClr val="F5A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5840" y="5769864"/>
            <a:ext cx="438912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E8EDE9"/>
                </a:solidFill>
                <a:latin typeface="Calibri"/>
              </a:rPr>
              <a:t>Head up while dribbling in traffic</a:t>
            </a:r>
          </a:p>
        </p:txBody>
      </p:sp>
      <p:sp>
        <p:nvSpPr>
          <p:cNvPr id="23" name="Oval 22"/>
          <p:cNvSpPr/>
          <p:nvPr/>
        </p:nvSpPr>
        <p:spPr>
          <a:xfrm>
            <a:off x="685800" y="6263640"/>
            <a:ext cx="109728" cy="109728"/>
          </a:xfrm>
          <a:prstGeom prst="ellipse">
            <a:avLst/>
          </a:prstGeom>
          <a:solidFill>
            <a:srgbClr val="F5A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05840" y="6190488"/>
            <a:ext cx="438912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E8EDE9"/>
                </a:solidFill>
                <a:latin typeface="Calibri"/>
              </a:rPr>
              <a:t>Sharp change of speed on command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5715000" y="2468880"/>
            <a:ext cx="6126480" cy="3886200"/>
          </a:xfrm>
          <a:prstGeom prst="roundRect">
            <a:avLst>
              <a:gd name="adj" fmla="val 12000"/>
            </a:avLst>
          </a:prstGeom>
          <a:solidFill>
            <a:srgbClr val="18221B"/>
          </a:solidFill>
          <a:ln w="12700">
            <a:solidFill>
              <a:srgbClr val="1F2D23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5852160" y="2606040"/>
            <a:ext cx="5852160" cy="3611880"/>
          </a:xfrm>
          <a:gradFill flip="none" rotWithShape="1">
            <a:gsLst>
              <a:gs pos="0">
                <a:srgbClr val="3E964F"/>
              </a:gs>
              <a:gs pos="100000">
                <a:srgbClr val="2A7037"/>
              </a:gs>
            </a:gsLst>
            <a:lin ang="8100000" scaled="0"/>
          </a:gradFill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5996635" y="2750515"/>
            <a:ext cx="5563210" cy="3322930"/>
          </a:xfrm>
          <a:prstGeom prst="rect">
            <a:avLst/>
          </a:prstGeom>
          <a:noFill/>
          <a:ln w="25400">
            <a:solidFill>
              <a:srgbClr val="FFFFFF"/>
            </a:solidFill>
            <a:prstDash val="lg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6759244" y="3723894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759244" y="3767786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30" name="Oval 29"/>
          <p:cNvSpPr/>
          <p:nvPr/>
        </p:nvSpPr>
        <p:spPr>
          <a:xfrm>
            <a:off x="6827824" y="3993642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Oval 30"/>
          <p:cNvSpPr/>
          <p:nvPr/>
        </p:nvSpPr>
        <p:spPr>
          <a:xfrm>
            <a:off x="6870573" y="4036391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Oval 31"/>
          <p:cNvSpPr/>
          <p:nvPr/>
        </p:nvSpPr>
        <p:spPr>
          <a:xfrm>
            <a:off x="6759244" y="4879695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759244" y="4923587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34" name="Oval 33"/>
          <p:cNvSpPr/>
          <p:nvPr/>
        </p:nvSpPr>
        <p:spPr>
          <a:xfrm>
            <a:off x="6827824" y="5149443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Oval 34"/>
          <p:cNvSpPr/>
          <p:nvPr/>
        </p:nvSpPr>
        <p:spPr>
          <a:xfrm>
            <a:off x="6870573" y="5192192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Oval 35"/>
          <p:cNvSpPr/>
          <p:nvPr/>
        </p:nvSpPr>
        <p:spPr>
          <a:xfrm>
            <a:off x="7988198" y="3723894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7988198" y="3767786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38" name="Oval 37"/>
          <p:cNvSpPr/>
          <p:nvPr/>
        </p:nvSpPr>
        <p:spPr>
          <a:xfrm>
            <a:off x="8056778" y="3993642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Oval 38"/>
          <p:cNvSpPr/>
          <p:nvPr/>
        </p:nvSpPr>
        <p:spPr>
          <a:xfrm>
            <a:off x="8099527" y="4036391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Oval 39"/>
          <p:cNvSpPr/>
          <p:nvPr/>
        </p:nvSpPr>
        <p:spPr>
          <a:xfrm>
            <a:off x="7988198" y="4879695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7988198" y="4923587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42" name="Oval 41"/>
          <p:cNvSpPr/>
          <p:nvPr/>
        </p:nvSpPr>
        <p:spPr>
          <a:xfrm>
            <a:off x="8056778" y="5149443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Oval 42"/>
          <p:cNvSpPr/>
          <p:nvPr/>
        </p:nvSpPr>
        <p:spPr>
          <a:xfrm>
            <a:off x="8099527" y="5192192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Oval 43"/>
          <p:cNvSpPr/>
          <p:nvPr/>
        </p:nvSpPr>
        <p:spPr>
          <a:xfrm>
            <a:off x="9217152" y="3723894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9217152" y="3767786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46" name="Oval 45"/>
          <p:cNvSpPr/>
          <p:nvPr/>
        </p:nvSpPr>
        <p:spPr>
          <a:xfrm>
            <a:off x="9285732" y="3993642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Oval 46"/>
          <p:cNvSpPr/>
          <p:nvPr/>
        </p:nvSpPr>
        <p:spPr>
          <a:xfrm>
            <a:off x="9328481" y="4036391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Oval 47"/>
          <p:cNvSpPr/>
          <p:nvPr/>
        </p:nvSpPr>
        <p:spPr>
          <a:xfrm>
            <a:off x="9217152" y="4879695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9217152" y="4923587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50" name="Oval 49"/>
          <p:cNvSpPr/>
          <p:nvPr/>
        </p:nvSpPr>
        <p:spPr>
          <a:xfrm>
            <a:off x="9285732" y="5149443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Oval 50"/>
          <p:cNvSpPr/>
          <p:nvPr/>
        </p:nvSpPr>
        <p:spPr>
          <a:xfrm>
            <a:off x="9328481" y="5192192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Oval 51"/>
          <p:cNvSpPr/>
          <p:nvPr/>
        </p:nvSpPr>
        <p:spPr>
          <a:xfrm>
            <a:off x="10446105" y="3723894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10446105" y="3767786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54" name="Oval 53"/>
          <p:cNvSpPr/>
          <p:nvPr/>
        </p:nvSpPr>
        <p:spPr>
          <a:xfrm>
            <a:off x="10514685" y="3993642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Oval 54"/>
          <p:cNvSpPr/>
          <p:nvPr/>
        </p:nvSpPr>
        <p:spPr>
          <a:xfrm>
            <a:off x="10557434" y="4036391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Oval 55"/>
          <p:cNvSpPr/>
          <p:nvPr/>
        </p:nvSpPr>
        <p:spPr>
          <a:xfrm>
            <a:off x="10446105" y="4879695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10446105" y="4923587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58" name="Oval 57"/>
          <p:cNvSpPr/>
          <p:nvPr/>
        </p:nvSpPr>
        <p:spPr>
          <a:xfrm>
            <a:off x="10514685" y="5149443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Oval 58"/>
          <p:cNvSpPr/>
          <p:nvPr/>
        </p:nvSpPr>
        <p:spPr>
          <a:xfrm>
            <a:off x="10557434" y="5192192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5852160" y="5925312"/>
            <a:ext cx="5852160" cy="292608"/>
          </a:xfrm>
          <a:prstGeom prst="rect">
            <a:avLst/>
          </a:prstGeom>
          <a:solidFill>
            <a:srgbClr val="080D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5989320" y="5925312"/>
            <a:ext cx="5577840" cy="29260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1" i="0" spc="50">
                <a:solidFill>
                  <a:srgbClr val="E8EDE9"/>
                </a:solidFill>
                <a:latin typeface="Calibri"/>
              </a:rPr>
              <a:t>📏  25x25 yd grid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5989320" y="5925312"/>
            <a:ext cx="5577840" cy="29260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900" b="1" i="0" spc="80">
                <a:solidFill>
                  <a:srgbClr val="F5A623"/>
                </a:solidFill>
                <a:latin typeface="Calibri"/>
              </a:rPr>
              <a:t>OPENING GAME</a:t>
            </a:r>
          </a:p>
        </p:txBody>
      </p:sp>
      <p:sp>
        <p:nvSpPr>
          <p:cNvPr id="63" name="Oval 62"/>
          <p:cNvSpPr/>
          <p:nvPr/>
        </p:nvSpPr>
        <p:spPr>
          <a:xfrm>
            <a:off x="5852160" y="6547104"/>
            <a:ext cx="164592" cy="164592"/>
          </a:xfrm>
          <a:prstGeom prst="ellipse">
            <a:avLst/>
          </a:prstGeom>
          <a:solidFill>
            <a:srgbClr val="F5A623"/>
          </a:solidFill>
          <a:ln w="9525">
            <a:solidFill>
              <a:srgbClr val="080D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6053328" y="649224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B4C3B8"/>
                </a:solidFill>
                <a:latin typeface="Calibri"/>
              </a:rPr>
              <a:t>Player A / Attacker</a:t>
            </a:r>
          </a:p>
        </p:txBody>
      </p:sp>
      <p:sp>
        <p:nvSpPr>
          <p:cNvPr id="65" name="Oval 64"/>
          <p:cNvSpPr/>
          <p:nvPr/>
        </p:nvSpPr>
        <p:spPr>
          <a:xfrm>
            <a:off x="7223760" y="6547104"/>
            <a:ext cx="164592" cy="164592"/>
          </a:xfrm>
          <a:prstGeom prst="ellipse">
            <a:avLst/>
          </a:prstGeom>
          <a:solidFill>
            <a:srgbClr val="4A90E2"/>
          </a:solidFill>
          <a:ln w="9525">
            <a:solidFill>
              <a:srgbClr val="080D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7424928" y="649224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B4C3B8"/>
                </a:solidFill>
                <a:latin typeface="Calibri"/>
              </a:rPr>
              <a:t>Player B / Receiver</a:t>
            </a:r>
          </a:p>
        </p:txBody>
      </p:sp>
      <p:sp>
        <p:nvSpPr>
          <p:cNvPr id="67" name="Oval 66"/>
          <p:cNvSpPr/>
          <p:nvPr/>
        </p:nvSpPr>
        <p:spPr>
          <a:xfrm>
            <a:off x="8595360" y="6547104"/>
            <a:ext cx="164592" cy="164592"/>
          </a:xfrm>
          <a:prstGeom prst="ellipse">
            <a:avLst/>
          </a:prstGeom>
          <a:solidFill>
            <a:srgbClr val="FF6B6B"/>
          </a:solidFill>
          <a:ln w="9525">
            <a:solidFill>
              <a:srgbClr val="080D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8796528" y="649224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B4C3B8"/>
                </a:solidFill>
                <a:latin typeface="Calibri"/>
              </a:rPr>
              <a:t>Defender</a:t>
            </a:r>
          </a:p>
        </p:txBody>
      </p:sp>
      <p:sp>
        <p:nvSpPr>
          <p:cNvPr id="69" name="Oval 68"/>
          <p:cNvSpPr/>
          <p:nvPr/>
        </p:nvSpPr>
        <p:spPr>
          <a:xfrm>
            <a:off x="9966960" y="6547104"/>
            <a:ext cx="164592" cy="164592"/>
          </a:xfrm>
          <a:prstGeom prst="ellipse">
            <a:avLst/>
          </a:prstGeom>
          <a:solidFill>
            <a:srgbClr val="FFFFFF"/>
          </a:solidFill>
          <a:ln w="9525">
            <a:solidFill>
              <a:srgbClr val="080D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10168128" y="649224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B4C3B8"/>
                </a:solidFill>
                <a:latin typeface="Calibri"/>
              </a:rPr>
              <a:t>Ball</a:t>
            </a:r>
          </a:p>
        </p:txBody>
      </p:sp>
      <p:sp>
        <p:nvSpPr>
          <p:cNvPr id="71" name="Rectangle 70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1018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457200" y="653796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900" b="0" i="0" spc="200">
                <a:solidFill>
                  <a:srgbClr val="7B8A7F"/>
                </a:solidFill>
                <a:latin typeface="Calibri"/>
              </a:rPr>
              <a:t>qmtk Soccer · Coach Playbook · Grades 6–8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9905695" y="6537960"/>
            <a:ext cx="182880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900" b="0" i="0" spc="200">
                <a:solidFill>
                  <a:srgbClr val="7B8A7F"/>
                </a:solidFill>
                <a:latin typeface="Calibri"/>
              </a:rPr>
              <a:t>qmtk.org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gradFill flip="none" rotWithShape="1">
            <a:gsLst>
              <a:gs pos="0">
                <a:srgbClr val="080D0A"/>
              </a:gs>
              <a:gs pos="100000">
                <a:srgbClr val="101812"/>
              </a:gs>
            </a:gsLst>
            <a:lin ang="8100000" scaled="0"/>
          </a:gradFill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4A90E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292608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 spc="200">
                <a:solidFill>
                  <a:srgbClr val="4ADE80"/>
                </a:solidFill>
                <a:latin typeface="Calibri"/>
              </a:rPr>
              <a:t>qmtk Soccer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30352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 i="0" spc="400">
                <a:solidFill>
                  <a:srgbClr val="7B8A7F"/>
                </a:solidFill>
                <a:latin typeface="Calibri"/>
              </a:rPr>
              <a:t>COACH PLAYBOOK · GRADES 6–8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820095" y="292608"/>
            <a:ext cx="10058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400" b="1" i="0">
                <a:solidFill>
                  <a:srgbClr val="B4C3B8"/>
                </a:solidFill>
                <a:latin typeface="Calibri"/>
              </a:rPr>
              <a:t>02.2  /  04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097280"/>
            <a:ext cx="1054946" cy="274320"/>
          </a:xfrm>
          <a:prstGeom prst="roundRect">
            <a:avLst>
              <a:gd name="adj" fmla="val 50000"/>
            </a:avLst>
          </a:prstGeom>
          <a:solidFill>
            <a:srgbClr val="4A90E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1097280"/>
            <a:ext cx="1054946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 spc="80">
                <a:solidFill>
                  <a:srgbClr val="080D0A"/>
                </a:solidFill>
                <a:latin typeface="Calibri"/>
              </a:rPr>
              <a:t>LESSON 1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621874" y="1097280"/>
            <a:ext cx="1070610" cy="274320"/>
          </a:xfrm>
          <a:prstGeom prst="roundRect">
            <a:avLst>
              <a:gd name="adj" fmla="val 50000"/>
            </a:avLst>
          </a:prstGeom>
          <a:solidFill>
            <a:srgbClr val="1822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621874" y="1097280"/>
            <a:ext cx="107061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000" b="1" i="0" spc="80">
                <a:solidFill>
                  <a:srgbClr val="E8EDE9"/>
                </a:solidFill>
                <a:latin typeface="Calibri"/>
              </a:rPr>
              <a:t>10–22 MIN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802212" y="1097280"/>
            <a:ext cx="1932093" cy="274320"/>
          </a:xfrm>
          <a:prstGeom prst="roundRect">
            <a:avLst>
              <a:gd name="adj" fmla="val 50000"/>
            </a:avLst>
          </a:prstGeom>
          <a:solidFill>
            <a:srgbClr val="1822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802212" y="1097280"/>
            <a:ext cx="1932093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000" b="1" i="0" spc="80">
                <a:solidFill>
                  <a:srgbClr val="E8EDE9"/>
                </a:solidFill>
                <a:latin typeface="Calibri"/>
              </a:rPr>
              <a:t>📏  Pairs, 8 yd apart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1508760"/>
            <a:ext cx="777240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  <a:latin typeface="Calibri"/>
              </a:rPr>
              <a:t>First Touch Out of the Air &amp; Off the Ground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2331720"/>
            <a:ext cx="640080" cy="54864"/>
          </a:xfrm>
          <a:prstGeom prst="rect">
            <a:avLst/>
          </a:prstGeom>
          <a:solidFill>
            <a:srgbClr val="4A90E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7200" y="2606040"/>
            <a:ext cx="5120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 spc="400">
                <a:solidFill>
                  <a:srgbClr val="4A90E2"/>
                </a:solidFill>
                <a:latin typeface="Calibri"/>
              </a:rPr>
              <a:t>THE DRILL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2926080"/>
            <a:ext cx="5120640" cy="1737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 i="0">
                <a:solidFill>
                  <a:srgbClr val="E8EDE9"/>
                </a:solidFill>
                <a:latin typeface="Calibri"/>
              </a:rPr>
              <a:t>Partner serves firm ground passes, then light tosses. Receiver kills the ball with one touch — inside of foot for ground balls, thigh or laces cushion for tosses — and plays back in two touches. Full field means real space to punish a bad touch, so we make the first touch elite.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4800600"/>
            <a:ext cx="5120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 spc="400">
                <a:solidFill>
                  <a:srgbClr val="4A90E2"/>
                </a:solidFill>
                <a:latin typeface="Calibri"/>
              </a:rPr>
              <a:t>KEY COACHING CUES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57200" y="5166360"/>
            <a:ext cx="5120640" cy="1828800"/>
          </a:xfrm>
          <a:prstGeom prst="roundRect">
            <a:avLst>
              <a:gd name="adj" fmla="val 12000"/>
            </a:avLst>
          </a:prstGeom>
          <a:solidFill>
            <a:srgbClr val="18221B"/>
          </a:solidFill>
          <a:ln w="12700">
            <a:solidFill>
              <a:srgbClr val="1F2D2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685800" y="5422392"/>
            <a:ext cx="109728" cy="109728"/>
          </a:xfrm>
          <a:prstGeom prst="ellipse">
            <a:avLst/>
          </a:prstGeom>
          <a:solidFill>
            <a:srgbClr val="4A90E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05840" y="5349240"/>
            <a:ext cx="438912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E8EDE9"/>
                </a:solidFill>
                <a:latin typeface="Calibri"/>
              </a:rPr>
              <a:t>Cushion — pull the surface back on contact</a:t>
            </a:r>
          </a:p>
        </p:txBody>
      </p:sp>
      <p:sp>
        <p:nvSpPr>
          <p:cNvPr id="21" name="Oval 20"/>
          <p:cNvSpPr/>
          <p:nvPr/>
        </p:nvSpPr>
        <p:spPr>
          <a:xfrm>
            <a:off x="685800" y="5843016"/>
            <a:ext cx="109728" cy="109728"/>
          </a:xfrm>
          <a:prstGeom prst="ellipse">
            <a:avLst/>
          </a:prstGeom>
          <a:solidFill>
            <a:srgbClr val="4A90E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5840" y="5769864"/>
            <a:ext cx="438912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E8EDE9"/>
                </a:solidFill>
                <a:latin typeface="Calibri"/>
              </a:rPr>
              <a:t>First touch away from imaginary pressure</a:t>
            </a:r>
          </a:p>
        </p:txBody>
      </p:sp>
      <p:sp>
        <p:nvSpPr>
          <p:cNvPr id="23" name="Oval 22"/>
          <p:cNvSpPr/>
          <p:nvPr/>
        </p:nvSpPr>
        <p:spPr>
          <a:xfrm>
            <a:off x="685800" y="6263640"/>
            <a:ext cx="109728" cy="109728"/>
          </a:xfrm>
          <a:prstGeom prst="ellipse">
            <a:avLst/>
          </a:prstGeom>
          <a:solidFill>
            <a:srgbClr val="4A90E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05840" y="6190488"/>
            <a:ext cx="438912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E8EDE9"/>
                </a:solidFill>
                <a:latin typeface="Calibri"/>
              </a:rPr>
              <a:t>Get in line with the flight of the ball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5715000" y="2468880"/>
            <a:ext cx="6126480" cy="3886200"/>
          </a:xfrm>
          <a:prstGeom prst="roundRect">
            <a:avLst>
              <a:gd name="adj" fmla="val 12000"/>
            </a:avLst>
          </a:prstGeom>
          <a:solidFill>
            <a:srgbClr val="18221B"/>
          </a:solidFill>
          <a:ln w="12700">
            <a:solidFill>
              <a:srgbClr val="1F2D23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5852160" y="2606040"/>
            <a:ext cx="5852160" cy="3611880"/>
          </a:xfrm>
          <a:gradFill flip="none" rotWithShape="1">
            <a:gsLst>
              <a:gs pos="0">
                <a:srgbClr val="3E964F"/>
              </a:gs>
              <a:gs pos="100000">
                <a:srgbClr val="2A7037"/>
              </a:gs>
            </a:gsLst>
            <a:lin ang="8100000" scaled="0"/>
          </a:gradFill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5996635" y="2750515"/>
            <a:ext cx="5563210" cy="3322930"/>
          </a:xfrm>
          <a:prstGeom prst="rect">
            <a:avLst/>
          </a:prstGeom>
          <a:noFill/>
          <a:ln w="25400">
            <a:solidFill>
              <a:srgbClr val="FFFFFF"/>
            </a:solidFill>
            <a:prstDash val="lg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6759244" y="3723894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759244" y="3767786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30" name="Oval 29"/>
          <p:cNvSpPr/>
          <p:nvPr/>
        </p:nvSpPr>
        <p:spPr>
          <a:xfrm>
            <a:off x="6827824" y="3993642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Oval 30"/>
          <p:cNvSpPr/>
          <p:nvPr/>
        </p:nvSpPr>
        <p:spPr>
          <a:xfrm>
            <a:off x="6870573" y="4036391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Oval 31"/>
          <p:cNvSpPr/>
          <p:nvPr/>
        </p:nvSpPr>
        <p:spPr>
          <a:xfrm>
            <a:off x="6759244" y="4879695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759244" y="4923587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34" name="Oval 33"/>
          <p:cNvSpPr/>
          <p:nvPr/>
        </p:nvSpPr>
        <p:spPr>
          <a:xfrm>
            <a:off x="6827824" y="5149443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Oval 34"/>
          <p:cNvSpPr/>
          <p:nvPr/>
        </p:nvSpPr>
        <p:spPr>
          <a:xfrm>
            <a:off x="6870573" y="5192192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Oval 35"/>
          <p:cNvSpPr/>
          <p:nvPr/>
        </p:nvSpPr>
        <p:spPr>
          <a:xfrm>
            <a:off x="7988198" y="3723894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7988198" y="3767786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38" name="Oval 37"/>
          <p:cNvSpPr/>
          <p:nvPr/>
        </p:nvSpPr>
        <p:spPr>
          <a:xfrm>
            <a:off x="8056778" y="3993642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Oval 38"/>
          <p:cNvSpPr/>
          <p:nvPr/>
        </p:nvSpPr>
        <p:spPr>
          <a:xfrm>
            <a:off x="8099527" y="4036391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Oval 39"/>
          <p:cNvSpPr/>
          <p:nvPr/>
        </p:nvSpPr>
        <p:spPr>
          <a:xfrm>
            <a:off x="7988198" y="4879695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7988198" y="4923587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42" name="Oval 41"/>
          <p:cNvSpPr/>
          <p:nvPr/>
        </p:nvSpPr>
        <p:spPr>
          <a:xfrm>
            <a:off x="8056778" y="5149443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Oval 42"/>
          <p:cNvSpPr/>
          <p:nvPr/>
        </p:nvSpPr>
        <p:spPr>
          <a:xfrm>
            <a:off x="8099527" y="5192192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Oval 43"/>
          <p:cNvSpPr/>
          <p:nvPr/>
        </p:nvSpPr>
        <p:spPr>
          <a:xfrm>
            <a:off x="9217152" y="3723894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9217152" y="3767786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46" name="Oval 45"/>
          <p:cNvSpPr/>
          <p:nvPr/>
        </p:nvSpPr>
        <p:spPr>
          <a:xfrm>
            <a:off x="9285732" y="3993642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Oval 46"/>
          <p:cNvSpPr/>
          <p:nvPr/>
        </p:nvSpPr>
        <p:spPr>
          <a:xfrm>
            <a:off x="9328481" y="4036391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Oval 47"/>
          <p:cNvSpPr/>
          <p:nvPr/>
        </p:nvSpPr>
        <p:spPr>
          <a:xfrm>
            <a:off x="9217152" y="4879695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9217152" y="4923587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50" name="Oval 49"/>
          <p:cNvSpPr/>
          <p:nvPr/>
        </p:nvSpPr>
        <p:spPr>
          <a:xfrm>
            <a:off x="9285732" y="5149443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Oval 50"/>
          <p:cNvSpPr/>
          <p:nvPr/>
        </p:nvSpPr>
        <p:spPr>
          <a:xfrm>
            <a:off x="9328481" y="5192192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Oval 51"/>
          <p:cNvSpPr/>
          <p:nvPr/>
        </p:nvSpPr>
        <p:spPr>
          <a:xfrm>
            <a:off x="10446105" y="3723894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10446105" y="3767786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54" name="Oval 53"/>
          <p:cNvSpPr/>
          <p:nvPr/>
        </p:nvSpPr>
        <p:spPr>
          <a:xfrm>
            <a:off x="10514685" y="3993642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Oval 54"/>
          <p:cNvSpPr/>
          <p:nvPr/>
        </p:nvSpPr>
        <p:spPr>
          <a:xfrm>
            <a:off x="10557434" y="4036391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Oval 55"/>
          <p:cNvSpPr/>
          <p:nvPr/>
        </p:nvSpPr>
        <p:spPr>
          <a:xfrm>
            <a:off x="10446105" y="4879695"/>
            <a:ext cx="292608" cy="292608"/>
          </a:xfrm>
          <a:prstGeom prst="ellipse">
            <a:avLst/>
          </a:prstGeom>
          <a:solidFill>
            <a:srgbClr val="F5A623"/>
          </a:solidFill>
          <a:ln w="19050">
            <a:solidFill>
              <a:srgbClr val="FFFFFF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10446105" y="4923587"/>
            <a:ext cx="292608" cy="20482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58" name="Oval 57"/>
          <p:cNvSpPr/>
          <p:nvPr/>
        </p:nvSpPr>
        <p:spPr>
          <a:xfrm>
            <a:off x="10514685" y="5149443"/>
            <a:ext cx="155448" cy="155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80D0A"/>
            </a:solidFill>
          </a:ln>
          <a:effectLst>
            <a:outerShdw blurRad="60000" dist="38100" dir="5400000" algn="ctr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Oval 58"/>
          <p:cNvSpPr/>
          <p:nvPr/>
        </p:nvSpPr>
        <p:spPr>
          <a:xfrm>
            <a:off x="10557434" y="5192192"/>
            <a:ext cx="69950" cy="6995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5852160" y="5925312"/>
            <a:ext cx="5852160" cy="292608"/>
          </a:xfrm>
          <a:prstGeom prst="rect">
            <a:avLst/>
          </a:prstGeom>
          <a:solidFill>
            <a:srgbClr val="080D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5989320" y="5925312"/>
            <a:ext cx="5577840" cy="29260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1" i="0" spc="50">
                <a:solidFill>
                  <a:srgbClr val="E8EDE9"/>
                </a:solidFill>
                <a:latin typeface="Calibri"/>
              </a:rPr>
              <a:t>📏  Pairs, 8 yd apart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5989320" y="5925312"/>
            <a:ext cx="5577840" cy="29260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900" b="1" i="0" spc="80">
                <a:solidFill>
                  <a:srgbClr val="4A90E2"/>
                </a:solidFill>
                <a:latin typeface="Calibri"/>
              </a:rPr>
              <a:t>LESSON 1</a:t>
            </a:r>
          </a:p>
        </p:txBody>
      </p:sp>
      <p:sp>
        <p:nvSpPr>
          <p:cNvPr id="63" name="Oval 62"/>
          <p:cNvSpPr/>
          <p:nvPr/>
        </p:nvSpPr>
        <p:spPr>
          <a:xfrm>
            <a:off x="5852160" y="6547104"/>
            <a:ext cx="164592" cy="164592"/>
          </a:xfrm>
          <a:prstGeom prst="ellipse">
            <a:avLst/>
          </a:prstGeom>
          <a:solidFill>
            <a:srgbClr val="F5A623"/>
          </a:solidFill>
          <a:ln w="9525">
            <a:solidFill>
              <a:srgbClr val="080D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6053328" y="649224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B4C3B8"/>
                </a:solidFill>
                <a:latin typeface="Calibri"/>
              </a:rPr>
              <a:t>Player A / Attacker</a:t>
            </a:r>
          </a:p>
        </p:txBody>
      </p:sp>
      <p:sp>
        <p:nvSpPr>
          <p:cNvPr id="65" name="Oval 64"/>
          <p:cNvSpPr/>
          <p:nvPr/>
        </p:nvSpPr>
        <p:spPr>
          <a:xfrm>
            <a:off x="7223760" y="6547104"/>
            <a:ext cx="164592" cy="164592"/>
          </a:xfrm>
          <a:prstGeom prst="ellipse">
            <a:avLst/>
          </a:prstGeom>
          <a:solidFill>
            <a:srgbClr val="4A90E2"/>
          </a:solidFill>
          <a:ln w="9525">
            <a:solidFill>
              <a:srgbClr val="080D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7424928" y="649224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B4C3B8"/>
                </a:solidFill>
                <a:latin typeface="Calibri"/>
              </a:rPr>
              <a:t>Player B / Receiver</a:t>
            </a:r>
          </a:p>
        </p:txBody>
      </p:sp>
      <p:sp>
        <p:nvSpPr>
          <p:cNvPr id="67" name="Oval 66"/>
          <p:cNvSpPr/>
          <p:nvPr/>
        </p:nvSpPr>
        <p:spPr>
          <a:xfrm>
            <a:off x="8595360" y="6547104"/>
            <a:ext cx="164592" cy="164592"/>
          </a:xfrm>
          <a:prstGeom prst="ellipse">
            <a:avLst/>
          </a:prstGeom>
          <a:solidFill>
            <a:srgbClr val="FF6B6B"/>
          </a:solidFill>
          <a:ln w="9525">
            <a:solidFill>
              <a:srgbClr val="080D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8796528" y="649224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B4C3B8"/>
                </a:solidFill>
                <a:latin typeface="Calibri"/>
              </a:rPr>
              <a:t>Defender</a:t>
            </a:r>
          </a:p>
        </p:txBody>
      </p:sp>
      <p:sp>
        <p:nvSpPr>
          <p:cNvPr id="69" name="Oval 68"/>
          <p:cNvSpPr/>
          <p:nvPr/>
        </p:nvSpPr>
        <p:spPr>
          <a:xfrm>
            <a:off x="9966960" y="6547104"/>
            <a:ext cx="164592" cy="164592"/>
          </a:xfrm>
          <a:prstGeom prst="ellipse">
            <a:avLst/>
          </a:prstGeom>
          <a:solidFill>
            <a:srgbClr val="FFFFFF"/>
          </a:solidFill>
          <a:ln w="9525">
            <a:solidFill>
              <a:srgbClr val="080D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10168128" y="649224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B4C3B8"/>
                </a:solidFill>
                <a:latin typeface="Calibri"/>
              </a:rPr>
              <a:t>Ball</a:t>
            </a:r>
          </a:p>
        </p:txBody>
      </p:sp>
      <p:sp>
        <p:nvSpPr>
          <p:cNvPr id="71" name="Rectangle 70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1018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457200" y="653796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900" b="0" i="0" spc="200">
                <a:solidFill>
                  <a:srgbClr val="7B8A7F"/>
                </a:solidFill>
                <a:latin typeface="Calibri"/>
              </a:rPr>
              <a:t>qmtk Soccer · Coach Playbook · Grades 6–8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9905695" y="6537960"/>
            <a:ext cx="182880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900" b="0" i="0" spc="200">
                <a:solidFill>
                  <a:srgbClr val="7B8A7F"/>
                </a:solidFill>
                <a:latin typeface="Calibri"/>
              </a:rPr>
              <a:t>qmtk.org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