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07140E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 rot="480000">
            <a:off x="7924648" y="-914400"/>
            <a:ext cx="6553047" cy="8686800"/>
          </a:xfrm>
          <a:gradFill flip="none" rotWithShape="1">
            <a:gsLst>
              <a:gs pos="0">
                <a:srgbClr val="145A2A"/>
              </a:gs>
              <a:gs pos="100000">
                <a:srgbClr val="22A24D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991295" y="3657600"/>
            <a:ext cx="3200400" cy="3200400"/>
          </a:xfrm>
          <a:prstGeom prst="ellipse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502920"/>
            <a:ext cx="36576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 spc="12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841248"/>
            <a:ext cx="3657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B4C3B8"/>
                </a:solidFill>
                <a:latin typeface="Calibri"/>
              </a:rPr>
              <a:t>COACH PLAYBOOK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7440"/>
            <a:ext cx="7772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 spc="400">
                <a:solidFill>
                  <a:srgbClr val="4ADE80"/>
                </a:solidFill>
                <a:latin typeface="Calibri"/>
              </a:rPr>
              <a:t>TRAINING SESSION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8920"/>
            <a:ext cx="86868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0" b="1" i="0">
                <a:solidFill>
                  <a:srgbClr val="FFFFFF"/>
                </a:solidFill>
                <a:latin typeface="Calibri"/>
              </a:rPr>
              <a:t>Thursday, September 17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114800"/>
            <a:ext cx="8686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1">
                <a:solidFill>
                  <a:srgbClr val="4ADE80"/>
                </a:solidFill>
                <a:latin typeface="Calibri"/>
              </a:rPr>
              <a:t>Week 2 — Passing &amp; Receiving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5120640"/>
            <a:ext cx="91440" cy="1005840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5120640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spc="300">
                <a:solidFill>
                  <a:srgbClr val="7B8A7F"/>
                </a:solidFill>
                <a:latin typeface="Calibri"/>
              </a:rPr>
              <a:t>LOCATION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544068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Sanborn Elementary School Lower Field, Andover, 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8064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B4C3B8"/>
                </a:solidFill>
                <a:latin typeface="Calibri"/>
              </a:rPr>
              <a:t>Thursdays · K–5 5:15–6:00 PM · Gr. 6–8 6:00–6:45 PM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35508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50">
                <a:solidFill>
                  <a:srgbClr val="7B8A7F"/>
                </a:solidFill>
                <a:latin typeface="Calibri"/>
              </a:rPr>
              <a:t>qmtk.org  ·  Train Smart. Play Smart.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145A2A"/>
              </a:gs>
              <a:gs pos="100000">
                <a:srgbClr val="22A24D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0" y="457200"/>
            <a:ext cx="5029200" cy="548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0" b="1" i="0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2743200"/>
            <a:ext cx="640080" cy="45720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88036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 spc="500">
                <a:solidFill>
                  <a:srgbClr val="4ADE80"/>
                </a:solidFill>
                <a:latin typeface="Calibri"/>
              </a:rPr>
              <a:t>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46120"/>
            <a:ext cx="10058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600" b="1" i="0">
                <a:solidFill>
                  <a:srgbClr val="FFFFFF"/>
                </a:solidFill>
                <a:latin typeface="Calibri"/>
              </a:rPr>
              <a:t>Grades K–5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61772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1">
                <a:solidFill>
                  <a:srgbClr val="C5E8CE"/>
                </a:solidFill>
                <a:latin typeface="Calibri"/>
              </a:rPr>
              <a:t>5:15–6:00 PM · 45 minute session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40080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C5E8CE"/>
                </a:solidFill>
                <a:latin typeface="Calibri"/>
              </a:rPr>
              <a:t>qmtk Soccer · Coach Playbook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101812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0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303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400">
                <a:solidFill>
                  <a:srgbClr val="7B8A7F"/>
                </a:solidFill>
                <a:latin typeface="Calibri"/>
              </a:rPr>
              <a:t>COACH PLAYBOOK · GRADES K–5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292608"/>
            <a:ext cx="1005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 i="0">
                <a:solidFill>
                  <a:srgbClr val="B4C3B8"/>
                </a:solidFill>
                <a:latin typeface="Calibri"/>
              </a:rPr>
              <a:t>01.1  /  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097280"/>
            <a:ext cx="1399540" cy="274320"/>
          </a:xfrm>
          <a:prstGeom prst="roundRect">
            <a:avLst>
              <a:gd name="adj" fmla="val 50000"/>
            </a:avLst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13995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 spc="80">
                <a:solidFill>
                  <a:srgbClr val="080D0A"/>
                </a:solidFill>
                <a:latin typeface="Calibri"/>
              </a:rPr>
              <a:t>OPENING GAME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6468" y="1097280"/>
            <a:ext cx="992293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66468" y="1097280"/>
            <a:ext cx="99229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0–10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68489" y="1097280"/>
            <a:ext cx="1618826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68489" y="1097280"/>
            <a:ext cx="161882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📏  20x20 yd grid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508760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Name Game Passing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331720"/>
            <a:ext cx="640080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26060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F5A623"/>
                </a:solidFill>
                <a:latin typeface="Calibri"/>
              </a:rPr>
              <a:t>THE DRILL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51206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E8EDE9"/>
                </a:solidFill>
                <a:latin typeface="Calibri"/>
              </a:rPr>
              <a:t>Kids dribble freely; when the coach shouts a name, they pass to that player and follow their pass. Builds head-up awareness and gets every kid saying each other’s names in Week 2.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00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F5A623"/>
                </a:solidFill>
                <a:latin typeface="Calibri"/>
              </a:rPr>
              <a:t>KEY COACHING CUES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166360"/>
            <a:ext cx="5120640" cy="18288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5422392"/>
            <a:ext cx="109728" cy="109728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34924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Look up and find your friend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5843016"/>
            <a:ext cx="109728" cy="109728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769864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Pass with the INSIDE of your foot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6263640"/>
            <a:ext cx="109728" cy="109728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6190488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Follow your pass, keep moving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0" y="2468880"/>
            <a:ext cx="6126480" cy="38862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52160" y="2606040"/>
            <a:ext cx="5852160" cy="3611880"/>
          </a:xfrm>
          <a:gradFill flip="none" rotWithShape="1">
            <a:gsLst>
              <a:gs pos="0">
                <a:srgbClr val="3E964F"/>
              </a:gs>
              <a:gs pos="100000">
                <a:srgbClr val="2A7037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96635" y="2750515"/>
            <a:ext cx="5563210" cy="3322930"/>
          </a:xfrm>
          <a:prstGeom prst="rect">
            <a:avLst/>
          </a:prstGeom>
          <a:noFill/>
          <a:ln w="25400"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759244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59244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0" name="Oval 29"/>
          <p:cNvSpPr/>
          <p:nvPr/>
        </p:nvSpPr>
        <p:spPr>
          <a:xfrm>
            <a:off x="6827824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870573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759244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59244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4" name="Oval 33"/>
          <p:cNvSpPr/>
          <p:nvPr/>
        </p:nvSpPr>
        <p:spPr>
          <a:xfrm>
            <a:off x="6827824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870573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988198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88198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8" name="Oval 37"/>
          <p:cNvSpPr/>
          <p:nvPr/>
        </p:nvSpPr>
        <p:spPr>
          <a:xfrm>
            <a:off x="8056778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9527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88198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988198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2" name="Oval 41"/>
          <p:cNvSpPr/>
          <p:nvPr/>
        </p:nvSpPr>
        <p:spPr>
          <a:xfrm>
            <a:off x="8056778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99527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17152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17152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6" name="Oval 45"/>
          <p:cNvSpPr/>
          <p:nvPr/>
        </p:nvSpPr>
        <p:spPr>
          <a:xfrm>
            <a:off x="9285732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328481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17152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17152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0" name="Oval 49"/>
          <p:cNvSpPr/>
          <p:nvPr/>
        </p:nvSpPr>
        <p:spPr>
          <a:xfrm>
            <a:off x="9285732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328481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446105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46105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4" name="Oval 53"/>
          <p:cNvSpPr/>
          <p:nvPr/>
        </p:nvSpPr>
        <p:spPr>
          <a:xfrm>
            <a:off x="10514685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557434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6105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46105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8" name="Oval 57"/>
          <p:cNvSpPr/>
          <p:nvPr/>
        </p:nvSpPr>
        <p:spPr>
          <a:xfrm>
            <a:off x="10514685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557434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852160" y="5925312"/>
            <a:ext cx="5852160" cy="292608"/>
          </a:xfrm>
          <a:prstGeom prst="rect">
            <a:avLst/>
          </a:prstGeom>
          <a:solidFill>
            <a:srgbClr val="080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50">
                <a:solidFill>
                  <a:srgbClr val="E8EDE9"/>
                </a:solidFill>
                <a:latin typeface="Calibri"/>
              </a:rPr>
              <a:t>📏  20x20 yd grid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 i="0" spc="80">
                <a:solidFill>
                  <a:srgbClr val="F5A623"/>
                </a:solidFill>
                <a:latin typeface="Calibri"/>
              </a:rPr>
              <a:t>OPENING GAME</a:t>
            </a:r>
          </a:p>
        </p:txBody>
      </p:sp>
      <p:sp>
        <p:nvSpPr>
          <p:cNvPr id="63" name="Oval 62"/>
          <p:cNvSpPr/>
          <p:nvPr/>
        </p:nvSpPr>
        <p:spPr>
          <a:xfrm>
            <a:off x="5852160" y="6547104"/>
            <a:ext cx="164592" cy="164592"/>
          </a:xfrm>
          <a:prstGeom prst="ellipse">
            <a:avLst/>
          </a:prstGeom>
          <a:solidFill>
            <a:srgbClr val="F5A623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533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A / Attacker</a:t>
            </a:r>
          </a:p>
        </p:txBody>
      </p:sp>
      <p:sp>
        <p:nvSpPr>
          <p:cNvPr id="65" name="Oval 64"/>
          <p:cNvSpPr/>
          <p:nvPr/>
        </p:nvSpPr>
        <p:spPr>
          <a:xfrm>
            <a:off x="7223760" y="6547104"/>
            <a:ext cx="164592" cy="164592"/>
          </a:xfrm>
          <a:prstGeom prst="ellipse">
            <a:avLst/>
          </a:prstGeom>
          <a:solidFill>
            <a:srgbClr val="4A90E2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9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B / Receiver</a:t>
            </a:r>
          </a:p>
        </p:txBody>
      </p:sp>
      <p:sp>
        <p:nvSpPr>
          <p:cNvPr id="67" name="Oval 66"/>
          <p:cNvSpPr/>
          <p:nvPr/>
        </p:nvSpPr>
        <p:spPr>
          <a:xfrm>
            <a:off x="8595360" y="6547104"/>
            <a:ext cx="164592" cy="164592"/>
          </a:xfrm>
          <a:prstGeom prst="ellipse">
            <a:avLst/>
          </a:prstGeom>
          <a:solidFill>
            <a:srgbClr val="FF6B6B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7965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Defender</a:t>
            </a:r>
          </a:p>
        </p:txBody>
      </p:sp>
      <p:sp>
        <p:nvSpPr>
          <p:cNvPr id="69" name="Oval 68"/>
          <p:cNvSpPr/>
          <p:nvPr/>
        </p:nvSpPr>
        <p:spPr>
          <a:xfrm>
            <a:off x="9966960" y="6547104"/>
            <a:ext cx="164592" cy="16459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681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Ball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8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57200" y="65379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 spc="200">
                <a:solidFill>
                  <a:srgbClr val="7B8A7F"/>
                </a:solidFill>
                <a:latin typeface="Calibri"/>
              </a:rPr>
              <a:t>qmtk Soccer · Coach Playbook · Grades K–5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905695" y="653796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 spc="200">
                <a:solidFill>
                  <a:srgbClr val="7B8A7F"/>
                </a:solidFill>
                <a:latin typeface="Calibri"/>
              </a:rPr>
              <a:t>qmtk.org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101812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0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303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400">
                <a:solidFill>
                  <a:srgbClr val="7B8A7F"/>
                </a:solidFill>
                <a:latin typeface="Calibri"/>
              </a:rPr>
              <a:t>COACH PLAYBOOK · GRADES K–5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292608"/>
            <a:ext cx="1005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 i="0">
                <a:solidFill>
                  <a:srgbClr val="B4C3B8"/>
                </a:solidFill>
                <a:latin typeface="Calibri"/>
              </a:rPr>
              <a:t>01.2  /  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097280"/>
            <a:ext cx="1054946" cy="274320"/>
          </a:xfrm>
          <a:prstGeom prst="roundRect">
            <a:avLst>
              <a:gd name="adj" fmla="val 50000"/>
            </a:avLst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105494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 spc="80">
                <a:solidFill>
                  <a:srgbClr val="080D0A"/>
                </a:solidFill>
                <a:latin typeface="Calibri"/>
              </a:rPr>
              <a:t>LESSON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1874" y="1097280"/>
            <a:ext cx="1070610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21874" y="1097280"/>
            <a:ext cx="107061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10–22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02212" y="1097280"/>
            <a:ext cx="1383876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2212" y="1097280"/>
            <a:ext cx="138387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📏  8 yd pairs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508760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Push Pass — Big Flat Foot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331720"/>
            <a:ext cx="640080" cy="54864"/>
          </a:xfrm>
          <a:prstGeom prst="rect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26060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4A90E2"/>
                </a:solidFill>
                <a:latin typeface="Calibri"/>
              </a:rPr>
              <a:t>THE DRILL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51206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E8EDE9"/>
                </a:solidFill>
                <a:latin typeface="Calibri"/>
              </a:rPr>
              <a:t>Side-on foot, ankle locked, plant foot pointing at the target. Coach demos the "big flat foot" and the kids pass through a cone gate to a partner. Ten in a row without a miss and the whole pair celebrates.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00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4A90E2"/>
                </a:solidFill>
                <a:latin typeface="Calibri"/>
              </a:rPr>
              <a:t>KEY COACHING CUES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166360"/>
            <a:ext cx="5120640" cy="18288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5422392"/>
            <a:ext cx="109728" cy="109728"/>
          </a:xfrm>
          <a:prstGeom prst="ellipse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34924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Inside of the foot — the big flat part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5843016"/>
            <a:ext cx="109728" cy="109728"/>
          </a:xfrm>
          <a:prstGeom prst="ellipse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769864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Plant foot points where the ball goes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6263640"/>
            <a:ext cx="109728" cy="109728"/>
          </a:xfrm>
          <a:prstGeom prst="ellipse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6190488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Follow through at your target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0" y="2468880"/>
            <a:ext cx="6126480" cy="38862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52160" y="2606040"/>
            <a:ext cx="5852160" cy="3611880"/>
          </a:xfrm>
          <a:gradFill flip="none" rotWithShape="1">
            <a:gsLst>
              <a:gs pos="0">
                <a:srgbClr val="3E964F"/>
              </a:gs>
              <a:gs pos="100000">
                <a:srgbClr val="2A7037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96635" y="2750515"/>
            <a:ext cx="5563210" cy="3322930"/>
          </a:xfrm>
          <a:prstGeom prst="rect">
            <a:avLst/>
          </a:prstGeom>
          <a:noFill/>
          <a:ln w="25400"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759244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59244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0" name="Oval 29"/>
          <p:cNvSpPr/>
          <p:nvPr/>
        </p:nvSpPr>
        <p:spPr>
          <a:xfrm>
            <a:off x="6827824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870573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759244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59244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4" name="Oval 33"/>
          <p:cNvSpPr/>
          <p:nvPr/>
        </p:nvSpPr>
        <p:spPr>
          <a:xfrm>
            <a:off x="6827824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870573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988198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88198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8" name="Oval 37"/>
          <p:cNvSpPr/>
          <p:nvPr/>
        </p:nvSpPr>
        <p:spPr>
          <a:xfrm>
            <a:off x="8056778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9527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88198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988198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2" name="Oval 41"/>
          <p:cNvSpPr/>
          <p:nvPr/>
        </p:nvSpPr>
        <p:spPr>
          <a:xfrm>
            <a:off x="8056778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99527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17152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17152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6" name="Oval 45"/>
          <p:cNvSpPr/>
          <p:nvPr/>
        </p:nvSpPr>
        <p:spPr>
          <a:xfrm>
            <a:off x="9285732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328481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17152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17152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0" name="Oval 49"/>
          <p:cNvSpPr/>
          <p:nvPr/>
        </p:nvSpPr>
        <p:spPr>
          <a:xfrm>
            <a:off x="9285732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328481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446105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46105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4" name="Oval 53"/>
          <p:cNvSpPr/>
          <p:nvPr/>
        </p:nvSpPr>
        <p:spPr>
          <a:xfrm>
            <a:off x="10514685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557434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6105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46105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8" name="Oval 57"/>
          <p:cNvSpPr/>
          <p:nvPr/>
        </p:nvSpPr>
        <p:spPr>
          <a:xfrm>
            <a:off x="10514685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557434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852160" y="5925312"/>
            <a:ext cx="5852160" cy="292608"/>
          </a:xfrm>
          <a:prstGeom prst="rect">
            <a:avLst/>
          </a:prstGeom>
          <a:solidFill>
            <a:srgbClr val="080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50">
                <a:solidFill>
                  <a:srgbClr val="E8EDE9"/>
                </a:solidFill>
                <a:latin typeface="Calibri"/>
              </a:rPr>
              <a:t>📏  8 yd pairs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 i="0" spc="80">
                <a:solidFill>
                  <a:srgbClr val="4A90E2"/>
                </a:solidFill>
                <a:latin typeface="Calibri"/>
              </a:rPr>
              <a:t>LESSON 1</a:t>
            </a:r>
          </a:p>
        </p:txBody>
      </p:sp>
      <p:sp>
        <p:nvSpPr>
          <p:cNvPr id="63" name="Oval 62"/>
          <p:cNvSpPr/>
          <p:nvPr/>
        </p:nvSpPr>
        <p:spPr>
          <a:xfrm>
            <a:off x="5852160" y="6547104"/>
            <a:ext cx="164592" cy="164592"/>
          </a:xfrm>
          <a:prstGeom prst="ellipse">
            <a:avLst/>
          </a:prstGeom>
          <a:solidFill>
            <a:srgbClr val="F5A623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533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A / Attacker</a:t>
            </a:r>
          </a:p>
        </p:txBody>
      </p:sp>
      <p:sp>
        <p:nvSpPr>
          <p:cNvPr id="65" name="Oval 64"/>
          <p:cNvSpPr/>
          <p:nvPr/>
        </p:nvSpPr>
        <p:spPr>
          <a:xfrm>
            <a:off x="7223760" y="6547104"/>
            <a:ext cx="164592" cy="164592"/>
          </a:xfrm>
          <a:prstGeom prst="ellipse">
            <a:avLst/>
          </a:prstGeom>
          <a:solidFill>
            <a:srgbClr val="4A90E2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9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B / Receiver</a:t>
            </a:r>
          </a:p>
        </p:txBody>
      </p:sp>
      <p:sp>
        <p:nvSpPr>
          <p:cNvPr id="67" name="Oval 66"/>
          <p:cNvSpPr/>
          <p:nvPr/>
        </p:nvSpPr>
        <p:spPr>
          <a:xfrm>
            <a:off x="8595360" y="6547104"/>
            <a:ext cx="164592" cy="164592"/>
          </a:xfrm>
          <a:prstGeom prst="ellipse">
            <a:avLst/>
          </a:prstGeom>
          <a:solidFill>
            <a:srgbClr val="FF6B6B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7965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Defender</a:t>
            </a:r>
          </a:p>
        </p:txBody>
      </p:sp>
      <p:sp>
        <p:nvSpPr>
          <p:cNvPr id="69" name="Oval 68"/>
          <p:cNvSpPr/>
          <p:nvPr/>
        </p:nvSpPr>
        <p:spPr>
          <a:xfrm>
            <a:off x="9966960" y="6547104"/>
            <a:ext cx="164592" cy="16459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681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Ball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8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57200" y="65379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 spc="200">
                <a:solidFill>
                  <a:srgbClr val="7B8A7F"/>
                </a:solidFill>
                <a:latin typeface="Calibri"/>
              </a:rPr>
              <a:t>qmtk Soccer · Coach Playbook · Grades K–5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905695" y="653796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 spc="200">
                <a:solidFill>
                  <a:srgbClr val="7B8A7F"/>
                </a:solidFill>
                <a:latin typeface="Calibri"/>
              </a:rPr>
              <a:t>qmtk.org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101812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0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303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400">
                <a:solidFill>
                  <a:srgbClr val="7B8A7F"/>
                </a:solidFill>
                <a:latin typeface="Calibri"/>
              </a:rPr>
              <a:t>COACH PLAYBOOK · GRADES K–5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292608"/>
            <a:ext cx="1005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 i="0">
                <a:solidFill>
                  <a:srgbClr val="B4C3B8"/>
                </a:solidFill>
                <a:latin typeface="Calibri"/>
              </a:rPr>
              <a:t>01.3  /  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097280"/>
            <a:ext cx="1054946" cy="274320"/>
          </a:xfrm>
          <a:prstGeom prst="roundRect">
            <a:avLst>
              <a:gd name="adj" fmla="val 50000"/>
            </a:avLst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105494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 spc="80">
                <a:solidFill>
                  <a:srgbClr val="080D0A"/>
                </a:solidFill>
                <a:latin typeface="Calibri"/>
              </a:rPr>
              <a:t>LESSON 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1874" y="1097280"/>
            <a:ext cx="1070610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21874" y="1097280"/>
            <a:ext cx="107061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22–33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02212" y="1097280"/>
            <a:ext cx="2636943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2212" y="1097280"/>
            <a:ext cx="263694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📏  20x20 yd, six random gates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508760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Gate Passing Race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331720"/>
            <a:ext cx="640080" cy="54864"/>
          </a:xfrm>
          <a:prstGeom prst="rect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26060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7C5DFA"/>
                </a:solidFill>
                <a:latin typeface="Calibri"/>
              </a:rPr>
              <a:t>THE DRILL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51206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E8EDE9"/>
                </a:solidFill>
                <a:latin typeface="Calibri"/>
              </a:rPr>
              <a:t>In pairs, pass through as many cone gates as you can in 90 seconds. Receive, look, pick a new gate. Three rounds, and every pair tries to beat their own score.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00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7C5DFA"/>
                </a:solidFill>
                <a:latin typeface="Calibri"/>
              </a:rPr>
              <a:t>KEY COACHING CUES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166360"/>
            <a:ext cx="5120640" cy="18288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5422392"/>
            <a:ext cx="109728" cy="109728"/>
          </a:xfrm>
          <a:prstGeom prst="ellipse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34924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Trap it first, then pass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5843016"/>
            <a:ext cx="109728" cy="109728"/>
          </a:xfrm>
          <a:prstGeom prst="ellipse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769864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Say "yes!" when you want the ball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6263640"/>
            <a:ext cx="109728" cy="109728"/>
          </a:xfrm>
          <a:prstGeom prst="ellipse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6190488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Beat your own score every round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0" y="2468880"/>
            <a:ext cx="6126480" cy="38862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52160" y="2606040"/>
            <a:ext cx="5852160" cy="3611880"/>
          </a:xfrm>
          <a:gradFill flip="none" rotWithShape="1">
            <a:gsLst>
              <a:gs pos="0">
                <a:srgbClr val="3E964F"/>
              </a:gs>
              <a:gs pos="100000">
                <a:srgbClr val="2A7037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96635" y="2750515"/>
            <a:ext cx="5563210" cy="3322930"/>
          </a:xfrm>
          <a:prstGeom prst="rect">
            <a:avLst/>
          </a:prstGeom>
          <a:noFill/>
          <a:ln w="25400"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759244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59244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0" name="Oval 29"/>
          <p:cNvSpPr/>
          <p:nvPr/>
        </p:nvSpPr>
        <p:spPr>
          <a:xfrm>
            <a:off x="6827824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870573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759244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59244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4" name="Oval 33"/>
          <p:cNvSpPr/>
          <p:nvPr/>
        </p:nvSpPr>
        <p:spPr>
          <a:xfrm>
            <a:off x="6827824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870573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988198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88198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8" name="Oval 37"/>
          <p:cNvSpPr/>
          <p:nvPr/>
        </p:nvSpPr>
        <p:spPr>
          <a:xfrm>
            <a:off x="8056778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9527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88198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988198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2" name="Oval 41"/>
          <p:cNvSpPr/>
          <p:nvPr/>
        </p:nvSpPr>
        <p:spPr>
          <a:xfrm>
            <a:off x="8056778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99527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17152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17152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6" name="Oval 45"/>
          <p:cNvSpPr/>
          <p:nvPr/>
        </p:nvSpPr>
        <p:spPr>
          <a:xfrm>
            <a:off x="9285732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328481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17152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17152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0" name="Oval 49"/>
          <p:cNvSpPr/>
          <p:nvPr/>
        </p:nvSpPr>
        <p:spPr>
          <a:xfrm>
            <a:off x="9285732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328481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446105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46105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4" name="Oval 53"/>
          <p:cNvSpPr/>
          <p:nvPr/>
        </p:nvSpPr>
        <p:spPr>
          <a:xfrm>
            <a:off x="10514685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557434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6105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46105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8" name="Oval 57"/>
          <p:cNvSpPr/>
          <p:nvPr/>
        </p:nvSpPr>
        <p:spPr>
          <a:xfrm>
            <a:off x="10514685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557434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852160" y="5925312"/>
            <a:ext cx="5852160" cy="292608"/>
          </a:xfrm>
          <a:prstGeom prst="rect">
            <a:avLst/>
          </a:prstGeom>
          <a:solidFill>
            <a:srgbClr val="080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50">
                <a:solidFill>
                  <a:srgbClr val="E8EDE9"/>
                </a:solidFill>
                <a:latin typeface="Calibri"/>
              </a:rPr>
              <a:t>📏  20x20 yd, six random gates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 i="0" spc="80">
                <a:solidFill>
                  <a:srgbClr val="7C5DFA"/>
                </a:solidFill>
                <a:latin typeface="Calibri"/>
              </a:rPr>
              <a:t>LESSON 2</a:t>
            </a:r>
          </a:p>
        </p:txBody>
      </p:sp>
      <p:sp>
        <p:nvSpPr>
          <p:cNvPr id="63" name="Oval 62"/>
          <p:cNvSpPr/>
          <p:nvPr/>
        </p:nvSpPr>
        <p:spPr>
          <a:xfrm>
            <a:off x="5852160" y="6547104"/>
            <a:ext cx="164592" cy="164592"/>
          </a:xfrm>
          <a:prstGeom prst="ellipse">
            <a:avLst/>
          </a:prstGeom>
          <a:solidFill>
            <a:srgbClr val="F5A623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533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A / Attacker</a:t>
            </a:r>
          </a:p>
        </p:txBody>
      </p:sp>
      <p:sp>
        <p:nvSpPr>
          <p:cNvPr id="65" name="Oval 64"/>
          <p:cNvSpPr/>
          <p:nvPr/>
        </p:nvSpPr>
        <p:spPr>
          <a:xfrm>
            <a:off x="7223760" y="6547104"/>
            <a:ext cx="164592" cy="164592"/>
          </a:xfrm>
          <a:prstGeom prst="ellipse">
            <a:avLst/>
          </a:prstGeom>
          <a:solidFill>
            <a:srgbClr val="4A90E2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9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B / Receiver</a:t>
            </a:r>
          </a:p>
        </p:txBody>
      </p:sp>
      <p:sp>
        <p:nvSpPr>
          <p:cNvPr id="67" name="Oval 66"/>
          <p:cNvSpPr/>
          <p:nvPr/>
        </p:nvSpPr>
        <p:spPr>
          <a:xfrm>
            <a:off x="8595360" y="6547104"/>
            <a:ext cx="164592" cy="164592"/>
          </a:xfrm>
          <a:prstGeom prst="ellipse">
            <a:avLst/>
          </a:prstGeom>
          <a:solidFill>
            <a:srgbClr val="FF6B6B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7965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Defender</a:t>
            </a:r>
          </a:p>
        </p:txBody>
      </p:sp>
      <p:sp>
        <p:nvSpPr>
          <p:cNvPr id="69" name="Oval 68"/>
          <p:cNvSpPr/>
          <p:nvPr/>
        </p:nvSpPr>
        <p:spPr>
          <a:xfrm>
            <a:off x="9966960" y="6547104"/>
            <a:ext cx="164592" cy="16459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681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Ball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8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57200" y="65379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 spc="200">
                <a:solidFill>
                  <a:srgbClr val="7B8A7F"/>
                </a:solidFill>
                <a:latin typeface="Calibri"/>
              </a:rPr>
              <a:t>qmtk Soccer · Coach Playbook · Grades K–5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905695" y="653796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 spc="200">
                <a:solidFill>
                  <a:srgbClr val="7B8A7F"/>
                </a:solidFill>
                <a:latin typeface="Calibri"/>
              </a:rPr>
              <a:t>qmtk.org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101812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0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303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400">
                <a:solidFill>
                  <a:srgbClr val="7B8A7F"/>
                </a:solidFill>
                <a:latin typeface="Calibri"/>
              </a:rPr>
              <a:t>COACH PLAYBOOK · GRADES K–5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292608"/>
            <a:ext cx="1005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 i="0">
                <a:solidFill>
                  <a:srgbClr val="B4C3B8"/>
                </a:solidFill>
                <a:latin typeface="Calibri"/>
              </a:rPr>
              <a:t>01.4  /  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097280"/>
            <a:ext cx="1141095" cy="274320"/>
          </a:xfrm>
          <a:prstGeom prst="roundRect">
            <a:avLst>
              <a:gd name="adj" fmla="val 50000"/>
            </a:avLst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1141095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 spc="80">
                <a:solidFill>
                  <a:srgbClr val="080D0A"/>
                </a:solidFill>
                <a:latin typeface="Calibri"/>
              </a:rPr>
              <a:t>SCRIMMAGE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08023" y="1097280"/>
            <a:ext cx="1070610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08023" y="1097280"/>
            <a:ext cx="107061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33–45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88361" y="1097280"/>
            <a:ext cx="2558626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88361" y="1097280"/>
            <a:ext cx="255862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📏  30x20 yd, two small goals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508760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4v4 — Pass to Score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331720"/>
            <a:ext cx="640080" cy="54864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26060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4ADE80"/>
                </a:solidFill>
                <a:latin typeface="Calibri"/>
              </a:rPr>
              <a:t>THE DRILL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51206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E8EDE9"/>
                </a:solidFill>
                <a:latin typeface="Calibri"/>
              </a:rPr>
              <a:t>Normal 4v4, but a goal scored after a pass counts double. Coach shouts "nice pass!" louder than "nice goal!" all game long.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00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4ADE80"/>
                </a:solidFill>
                <a:latin typeface="Calibri"/>
              </a:rPr>
              <a:t>KEY COACHING CUES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166360"/>
            <a:ext cx="5120640" cy="18288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5422392"/>
            <a:ext cx="109728" cy="109728"/>
          </a:xfrm>
          <a:prstGeom prst="ellipse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34924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Share the ball — passing goals count double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5843016"/>
            <a:ext cx="109728" cy="109728"/>
          </a:xfrm>
          <a:prstGeom prst="ellipse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769864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Spread out so your friend can find you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6263640"/>
            <a:ext cx="109728" cy="109728"/>
          </a:xfrm>
          <a:prstGeom prst="ellipse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6190488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Everyone tries a pass before they shoot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0" y="2468880"/>
            <a:ext cx="6126480" cy="38862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52160" y="2606040"/>
            <a:ext cx="5852160" cy="3611880"/>
          </a:xfrm>
          <a:gradFill flip="none" rotWithShape="1">
            <a:gsLst>
              <a:gs pos="0">
                <a:srgbClr val="3E964F"/>
              </a:gs>
              <a:gs pos="100000">
                <a:srgbClr val="2A7037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96635" y="2750515"/>
            <a:ext cx="5563210" cy="3322930"/>
          </a:xfrm>
          <a:prstGeom prst="rect">
            <a:avLst/>
          </a:prstGeom>
          <a:noFill/>
          <a:ln w="25400"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759244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59244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0" name="Oval 29"/>
          <p:cNvSpPr/>
          <p:nvPr/>
        </p:nvSpPr>
        <p:spPr>
          <a:xfrm>
            <a:off x="6827824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870573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759244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59244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4" name="Oval 33"/>
          <p:cNvSpPr/>
          <p:nvPr/>
        </p:nvSpPr>
        <p:spPr>
          <a:xfrm>
            <a:off x="6827824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870573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988198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88198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8" name="Oval 37"/>
          <p:cNvSpPr/>
          <p:nvPr/>
        </p:nvSpPr>
        <p:spPr>
          <a:xfrm>
            <a:off x="8056778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9527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88198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988198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2" name="Oval 41"/>
          <p:cNvSpPr/>
          <p:nvPr/>
        </p:nvSpPr>
        <p:spPr>
          <a:xfrm>
            <a:off x="8056778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99527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17152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17152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6" name="Oval 45"/>
          <p:cNvSpPr/>
          <p:nvPr/>
        </p:nvSpPr>
        <p:spPr>
          <a:xfrm>
            <a:off x="9285732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328481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17152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17152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0" name="Oval 49"/>
          <p:cNvSpPr/>
          <p:nvPr/>
        </p:nvSpPr>
        <p:spPr>
          <a:xfrm>
            <a:off x="9285732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328481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446105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46105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4" name="Oval 53"/>
          <p:cNvSpPr/>
          <p:nvPr/>
        </p:nvSpPr>
        <p:spPr>
          <a:xfrm>
            <a:off x="10514685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557434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6105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46105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8" name="Oval 57"/>
          <p:cNvSpPr/>
          <p:nvPr/>
        </p:nvSpPr>
        <p:spPr>
          <a:xfrm>
            <a:off x="10514685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557434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852160" y="5925312"/>
            <a:ext cx="5852160" cy="292608"/>
          </a:xfrm>
          <a:prstGeom prst="rect">
            <a:avLst/>
          </a:prstGeom>
          <a:solidFill>
            <a:srgbClr val="080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50">
                <a:solidFill>
                  <a:srgbClr val="E8EDE9"/>
                </a:solidFill>
                <a:latin typeface="Calibri"/>
              </a:rPr>
              <a:t>📏  30x20 yd, two small goals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 i="0" spc="80">
                <a:solidFill>
                  <a:srgbClr val="4ADE80"/>
                </a:solidFill>
                <a:latin typeface="Calibri"/>
              </a:rPr>
              <a:t>SCRIMMAGE</a:t>
            </a:r>
          </a:p>
        </p:txBody>
      </p:sp>
      <p:sp>
        <p:nvSpPr>
          <p:cNvPr id="63" name="Oval 62"/>
          <p:cNvSpPr/>
          <p:nvPr/>
        </p:nvSpPr>
        <p:spPr>
          <a:xfrm>
            <a:off x="5852160" y="6547104"/>
            <a:ext cx="164592" cy="164592"/>
          </a:xfrm>
          <a:prstGeom prst="ellipse">
            <a:avLst/>
          </a:prstGeom>
          <a:solidFill>
            <a:srgbClr val="F5A623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533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A / Attacker</a:t>
            </a:r>
          </a:p>
        </p:txBody>
      </p:sp>
      <p:sp>
        <p:nvSpPr>
          <p:cNvPr id="65" name="Oval 64"/>
          <p:cNvSpPr/>
          <p:nvPr/>
        </p:nvSpPr>
        <p:spPr>
          <a:xfrm>
            <a:off x="7223760" y="6547104"/>
            <a:ext cx="164592" cy="164592"/>
          </a:xfrm>
          <a:prstGeom prst="ellipse">
            <a:avLst/>
          </a:prstGeom>
          <a:solidFill>
            <a:srgbClr val="4A90E2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9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B / Receiver</a:t>
            </a:r>
          </a:p>
        </p:txBody>
      </p:sp>
      <p:sp>
        <p:nvSpPr>
          <p:cNvPr id="67" name="Oval 66"/>
          <p:cNvSpPr/>
          <p:nvPr/>
        </p:nvSpPr>
        <p:spPr>
          <a:xfrm>
            <a:off x="8595360" y="6547104"/>
            <a:ext cx="164592" cy="164592"/>
          </a:xfrm>
          <a:prstGeom prst="ellipse">
            <a:avLst/>
          </a:prstGeom>
          <a:solidFill>
            <a:srgbClr val="FF6B6B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7965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Defender</a:t>
            </a:r>
          </a:p>
        </p:txBody>
      </p:sp>
      <p:sp>
        <p:nvSpPr>
          <p:cNvPr id="69" name="Oval 68"/>
          <p:cNvSpPr/>
          <p:nvPr/>
        </p:nvSpPr>
        <p:spPr>
          <a:xfrm>
            <a:off x="9966960" y="6547104"/>
            <a:ext cx="164592" cy="16459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681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Ball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8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57200" y="65379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 spc="200">
                <a:solidFill>
                  <a:srgbClr val="7B8A7F"/>
                </a:solidFill>
                <a:latin typeface="Calibri"/>
              </a:rPr>
              <a:t>qmtk Soccer · Coach Playbook · Grades K–5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905695" y="653796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 spc="200">
                <a:solidFill>
                  <a:srgbClr val="7B8A7F"/>
                </a:solidFill>
                <a:latin typeface="Calibri"/>
              </a:rPr>
              <a:t>qmtk.org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145A2A"/>
              </a:gs>
              <a:gs pos="100000">
                <a:srgbClr val="22A24D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0" y="457200"/>
            <a:ext cx="5029200" cy="548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0" b="1" i="0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2743200"/>
            <a:ext cx="640080" cy="45720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88036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 spc="500">
                <a:solidFill>
                  <a:srgbClr val="4ADE80"/>
                </a:solidFill>
                <a:latin typeface="Calibri"/>
              </a:rPr>
              <a:t>SECTION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46120"/>
            <a:ext cx="1005840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5600" b="1" i="0">
                <a:solidFill>
                  <a:srgbClr val="FFFFFF"/>
                </a:solidFill>
                <a:latin typeface="Calibri"/>
              </a:rPr>
              <a:t>Grades 6–8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61772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1">
                <a:solidFill>
                  <a:srgbClr val="C5E8CE"/>
                </a:solidFill>
                <a:latin typeface="Calibri"/>
              </a:rPr>
              <a:t>6:00–6:45 PM · 45 minute session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400800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200">
                <a:solidFill>
                  <a:srgbClr val="C5E8CE"/>
                </a:solidFill>
                <a:latin typeface="Calibri"/>
              </a:rPr>
              <a:t>qmtk Soccer · Coach Playbook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101812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0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303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400">
                <a:solidFill>
                  <a:srgbClr val="7B8A7F"/>
                </a:solidFill>
                <a:latin typeface="Calibri"/>
              </a:rPr>
              <a:t>COACH PLAYBOOK · GRADES 6–8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292608"/>
            <a:ext cx="1005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 i="0">
                <a:solidFill>
                  <a:srgbClr val="B4C3B8"/>
                </a:solidFill>
                <a:latin typeface="Calibri"/>
              </a:rPr>
              <a:t>02.1  /  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097280"/>
            <a:ext cx="1399540" cy="274320"/>
          </a:xfrm>
          <a:prstGeom prst="roundRect">
            <a:avLst>
              <a:gd name="adj" fmla="val 50000"/>
            </a:avLst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13995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 spc="80">
                <a:solidFill>
                  <a:srgbClr val="080D0A"/>
                </a:solidFill>
                <a:latin typeface="Calibri"/>
              </a:rPr>
              <a:t>OPENING GAME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6468" y="1097280"/>
            <a:ext cx="992293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66468" y="1097280"/>
            <a:ext cx="99229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0–10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068489" y="1097280"/>
            <a:ext cx="2167043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068489" y="1097280"/>
            <a:ext cx="216704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📏  Three 8x8 yd squares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508760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Rondo 4v1 — One-Touch Bonus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331720"/>
            <a:ext cx="640080" cy="54864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26060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F5A623"/>
                </a:solidFill>
                <a:latin typeface="Calibri"/>
              </a:rPr>
              <a:t>THE DRILL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51206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E8EDE9"/>
                </a:solidFill>
                <a:latin typeface="Calibri"/>
              </a:rPr>
              <a:t>Smaller rondo so the ball moves fast. Two-touch allowed, one-touch earns a point for the group. Ten one-touch passes in a row and the defender does the push-ups.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00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F5A623"/>
                </a:solidFill>
                <a:latin typeface="Calibri"/>
              </a:rPr>
              <a:t>KEY COACHING CUES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166360"/>
            <a:ext cx="5120640" cy="18288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5422392"/>
            <a:ext cx="109728" cy="109728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34924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Angles — move before the ball moves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5843016"/>
            <a:ext cx="109728" cy="109728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769864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Weight the pass to their back foot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6263640"/>
            <a:ext cx="109728" cy="109728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6190488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One-touch when the picture is clear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0" y="2468880"/>
            <a:ext cx="6126480" cy="38862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52160" y="2606040"/>
            <a:ext cx="5852160" cy="3611880"/>
          </a:xfrm>
          <a:gradFill flip="none" rotWithShape="1">
            <a:gsLst>
              <a:gs pos="0">
                <a:srgbClr val="3E964F"/>
              </a:gs>
              <a:gs pos="100000">
                <a:srgbClr val="2A7037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96635" y="2750515"/>
            <a:ext cx="5563210" cy="3322930"/>
          </a:xfrm>
          <a:prstGeom prst="rect">
            <a:avLst/>
          </a:prstGeom>
          <a:noFill/>
          <a:ln w="25400"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759244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59244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0" name="Oval 29"/>
          <p:cNvSpPr/>
          <p:nvPr/>
        </p:nvSpPr>
        <p:spPr>
          <a:xfrm>
            <a:off x="6827824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870573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759244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59244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4" name="Oval 33"/>
          <p:cNvSpPr/>
          <p:nvPr/>
        </p:nvSpPr>
        <p:spPr>
          <a:xfrm>
            <a:off x="6827824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870573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988198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88198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8" name="Oval 37"/>
          <p:cNvSpPr/>
          <p:nvPr/>
        </p:nvSpPr>
        <p:spPr>
          <a:xfrm>
            <a:off x="8056778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9527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88198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988198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2" name="Oval 41"/>
          <p:cNvSpPr/>
          <p:nvPr/>
        </p:nvSpPr>
        <p:spPr>
          <a:xfrm>
            <a:off x="8056778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99527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17152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17152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6" name="Oval 45"/>
          <p:cNvSpPr/>
          <p:nvPr/>
        </p:nvSpPr>
        <p:spPr>
          <a:xfrm>
            <a:off x="9285732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328481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17152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17152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0" name="Oval 49"/>
          <p:cNvSpPr/>
          <p:nvPr/>
        </p:nvSpPr>
        <p:spPr>
          <a:xfrm>
            <a:off x="9285732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328481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446105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46105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4" name="Oval 53"/>
          <p:cNvSpPr/>
          <p:nvPr/>
        </p:nvSpPr>
        <p:spPr>
          <a:xfrm>
            <a:off x="10514685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557434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6105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46105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8" name="Oval 57"/>
          <p:cNvSpPr/>
          <p:nvPr/>
        </p:nvSpPr>
        <p:spPr>
          <a:xfrm>
            <a:off x="10514685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557434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852160" y="5925312"/>
            <a:ext cx="5852160" cy="292608"/>
          </a:xfrm>
          <a:prstGeom prst="rect">
            <a:avLst/>
          </a:prstGeom>
          <a:solidFill>
            <a:srgbClr val="080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50">
                <a:solidFill>
                  <a:srgbClr val="E8EDE9"/>
                </a:solidFill>
                <a:latin typeface="Calibri"/>
              </a:rPr>
              <a:t>📏  Three 8x8 yd squares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 i="0" spc="80">
                <a:solidFill>
                  <a:srgbClr val="F5A623"/>
                </a:solidFill>
                <a:latin typeface="Calibri"/>
              </a:rPr>
              <a:t>OPENING GAME</a:t>
            </a:r>
          </a:p>
        </p:txBody>
      </p:sp>
      <p:sp>
        <p:nvSpPr>
          <p:cNvPr id="63" name="Oval 62"/>
          <p:cNvSpPr/>
          <p:nvPr/>
        </p:nvSpPr>
        <p:spPr>
          <a:xfrm>
            <a:off x="5852160" y="6547104"/>
            <a:ext cx="164592" cy="164592"/>
          </a:xfrm>
          <a:prstGeom prst="ellipse">
            <a:avLst/>
          </a:prstGeom>
          <a:solidFill>
            <a:srgbClr val="F5A623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533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A / Attacker</a:t>
            </a:r>
          </a:p>
        </p:txBody>
      </p:sp>
      <p:sp>
        <p:nvSpPr>
          <p:cNvPr id="65" name="Oval 64"/>
          <p:cNvSpPr/>
          <p:nvPr/>
        </p:nvSpPr>
        <p:spPr>
          <a:xfrm>
            <a:off x="7223760" y="6547104"/>
            <a:ext cx="164592" cy="164592"/>
          </a:xfrm>
          <a:prstGeom prst="ellipse">
            <a:avLst/>
          </a:prstGeom>
          <a:solidFill>
            <a:srgbClr val="4A90E2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9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B / Receiver</a:t>
            </a:r>
          </a:p>
        </p:txBody>
      </p:sp>
      <p:sp>
        <p:nvSpPr>
          <p:cNvPr id="67" name="Oval 66"/>
          <p:cNvSpPr/>
          <p:nvPr/>
        </p:nvSpPr>
        <p:spPr>
          <a:xfrm>
            <a:off x="8595360" y="6547104"/>
            <a:ext cx="164592" cy="164592"/>
          </a:xfrm>
          <a:prstGeom prst="ellipse">
            <a:avLst/>
          </a:prstGeom>
          <a:solidFill>
            <a:srgbClr val="FF6B6B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7965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Defender</a:t>
            </a:r>
          </a:p>
        </p:txBody>
      </p:sp>
      <p:sp>
        <p:nvSpPr>
          <p:cNvPr id="69" name="Oval 68"/>
          <p:cNvSpPr/>
          <p:nvPr/>
        </p:nvSpPr>
        <p:spPr>
          <a:xfrm>
            <a:off x="9966960" y="6547104"/>
            <a:ext cx="164592" cy="16459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681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Ball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8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57200" y="65379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 spc="200">
                <a:solidFill>
                  <a:srgbClr val="7B8A7F"/>
                </a:solidFill>
                <a:latin typeface="Calibri"/>
              </a:rPr>
              <a:t>qmtk Soccer · Coach Playbook · Grades 6–8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905695" y="653796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 spc="200">
                <a:solidFill>
                  <a:srgbClr val="7B8A7F"/>
                </a:solidFill>
                <a:latin typeface="Calibri"/>
              </a:rPr>
              <a:t>qmtk.org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101812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0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303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400">
                <a:solidFill>
                  <a:srgbClr val="7B8A7F"/>
                </a:solidFill>
                <a:latin typeface="Calibri"/>
              </a:rPr>
              <a:t>COACH PLAYBOOK · GRADES 6–8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292608"/>
            <a:ext cx="1005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 i="0">
                <a:solidFill>
                  <a:srgbClr val="B4C3B8"/>
                </a:solidFill>
                <a:latin typeface="Calibri"/>
              </a:rPr>
              <a:t>02.2  /  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097280"/>
            <a:ext cx="1054946" cy="274320"/>
          </a:xfrm>
          <a:prstGeom prst="roundRect">
            <a:avLst>
              <a:gd name="adj" fmla="val 50000"/>
            </a:avLst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105494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 spc="80">
                <a:solidFill>
                  <a:srgbClr val="080D0A"/>
                </a:solidFill>
                <a:latin typeface="Calibri"/>
              </a:rPr>
              <a:t>LESSON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1874" y="1097280"/>
            <a:ext cx="1070610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21874" y="1097280"/>
            <a:ext cx="107061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10–22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02212" y="1097280"/>
            <a:ext cx="1775460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2212" y="1097280"/>
            <a:ext cx="17754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📏  25 yd Y-pattern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508760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Passing Patterns — Y-Shape Combination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331720"/>
            <a:ext cx="640080" cy="54864"/>
          </a:xfrm>
          <a:prstGeom prst="rect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26060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4A90E2"/>
                </a:solidFill>
                <a:latin typeface="Calibri"/>
              </a:rPr>
              <a:t>THE DRILL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51206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E8EDE9"/>
                </a:solidFill>
                <a:latin typeface="Calibri"/>
              </a:rPr>
              <a:t>Pass, receive on the half-turn, play wide, third man runs. Coach walks the pattern once, then it runs continuously from both sides. Add a return one-two once the timing clicks.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00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4A90E2"/>
                </a:solidFill>
                <a:latin typeface="Calibri"/>
              </a:rPr>
              <a:t>KEY COACHING CUES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166360"/>
            <a:ext cx="5120640" cy="18288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5422392"/>
            <a:ext cx="109728" cy="109728"/>
          </a:xfrm>
          <a:prstGeom prst="ellipse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34924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Pass to the correct foot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5843016"/>
            <a:ext cx="109728" cy="109728"/>
          </a:xfrm>
          <a:prstGeom prst="ellipse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769864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Third man moves as the ball travels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6263640"/>
            <a:ext cx="109728" cy="109728"/>
          </a:xfrm>
          <a:prstGeom prst="ellipse">
            <a:avLst/>
          </a:prstGeom>
          <a:solidFill>
            <a:srgbClr val="4A9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6190488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Speed of pass — no lazy balls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0" y="2468880"/>
            <a:ext cx="6126480" cy="38862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52160" y="2606040"/>
            <a:ext cx="5852160" cy="3611880"/>
          </a:xfrm>
          <a:gradFill flip="none" rotWithShape="1">
            <a:gsLst>
              <a:gs pos="0">
                <a:srgbClr val="3E964F"/>
              </a:gs>
              <a:gs pos="100000">
                <a:srgbClr val="2A7037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60516" y="2714396"/>
            <a:ext cx="5635448" cy="3395168"/>
          </a:xfrm>
          <a:prstGeom prst="rect">
            <a:avLst/>
          </a:prstGeom>
          <a:noFill/>
          <a:ln w="317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876288" y="4585716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76288" y="4629608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30" name="Oval 29"/>
          <p:cNvSpPr/>
          <p:nvPr/>
        </p:nvSpPr>
        <p:spPr>
          <a:xfrm>
            <a:off x="8924544" y="3899916"/>
            <a:ext cx="292608" cy="292608"/>
          </a:xfrm>
          <a:prstGeom prst="ellipse">
            <a:avLst/>
          </a:prstGeom>
          <a:solidFill>
            <a:srgbClr val="4A90E2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924544" y="3943808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32" name="Oval 31"/>
          <p:cNvSpPr/>
          <p:nvPr/>
        </p:nvSpPr>
        <p:spPr>
          <a:xfrm>
            <a:off x="8339328" y="4265676"/>
            <a:ext cx="292608" cy="292608"/>
          </a:xfrm>
          <a:prstGeom prst="ellipse">
            <a:avLst/>
          </a:prstGeom>
          <a:solidFill>
            <a:srgbClr val="FF6B6B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39328" y="4309568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34" name="Oval 33"/>
          <p:cNvSpPr/>
          <p:nvPr/>
        </p:nvSpPr>
        <p:spPr>
          <a:xfrm>
            <a:off x="7109460" y="4654296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52209" y="4697045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 flipV="1">
            <a:off x="7159752.0" y="4119372.0"/>
            <a:ext cx="1819656.0" cy="566928.0"/>
          </a:xfrm>
          <a:prstGeom prst="line">
            <a:avLst/>
          </a:prstGeom>
          <a:ln w="25400">
            <a:solidFill>
              <a:srgbClr val="FFFFFF"/>
            </a:solidFill>
            <a:prstDash val="dash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7114032.0" y="4549140.0"/>
            <a:ext cx="3211372.8000000007" cy="228600.0"/>
          </a:xfrm>
          <a:prstGeom prst="line">
            <a:avLst/>
          </a:prstGeom>
          <a:ln w="31750">
            <a:solidFill>
              <a:srgbClr val="F5A623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9070848.0" y="4183380.0"/>
            <a:ext cx="1300276.8000000007" cy="320040.0"/>
          </a:xfrm>
          <a:prstGeom prst="line">
            <a:avLst/>
          </a:prstGeom>
          <a:ln w="25400">
            <a:solidFill>
              <a:srgbClr val="4ADE80"/>
            </a:solidFill>
            <a:prstDash val="dash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852160" y="5925312"/>
            <a:ext cx="5852160" cy="292608"/>
          </a:xfrm>
          <a:prstGeom prst="rect">
            <a:avLst/>
          </a:prstGeom>
          <a:solidFill>
            <a:srgbClr val="080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50">
                <a:solidFill>
                  <a:srgbClr val="E8EDE9"/>
                </a:solidFill>
                <a:latin typeface="Calibri"/>
              </a:rPr>
              <a:t>📏  25 yd Y-pattern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 i="0" spc="80">
                <a:solidFill>
                  <a:srgbClr val="4A90E2"/>
                </a:solidFill>
                <a:latin typeface="Calibri"/>
              </a:rPr>
              <a:t>LESSON 1</a:t>
            </a:r>
          </a:p>
        </p:txBody>
      </p:sp>
      <p:sp>
        <p:nvSpPr>
          <p:cNvPr id="42" name="Oval 41"/>
          <p:cNvSpPr/>
          <p:nvPr/>
        </p:nvSpPr>
        <p:spPr>
          <a:xfrm>
            <a:off x="5852160" y="6547104"/>
            <a:ext cx="164592" cy="164592"/>
          </a:xfrm>
          <a:prstGeom prst="ellipse">
            <a:avLst/>
          </a:prstGeom>
          <a:solidFill>
            <a:srgbClr val="F5A623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0533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A / Attacker</a:t>
            </a:r>
          </a:p>
        </p:txBody>
      </p:sp>
      <p:sp>
        <p:nvSpPr>
          <p:cNvPr id="44" name="Oval 43"/>
          <p:cNvSpPr/>
          <p:nvPr/>
        </p:nvSpPr>
        <p:spPr>
          <a:xfrm>
            <a:off x="7223760" y="6547104"/>
            <a:ext cx="164592" cy="164592"/>
          </a:xfrm>
          <a:prstGeom prst="ellipse">
            <a:avLst/>
          </a:prstGeom>
          <a:solidFill>
            <a:srgbClr val="4A90E2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4249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B / Receiver</a:t>
            </a:r>
          </a:p>
        </p:txBody>
      </p:sp>
      <p:sp>
        <p:nvSpPr>
          <p:cNvPr id="46" name="Oval 45"/>
          <p:cNvSpPr/>
          <p:nvPr/>
        </p:nvSpPr>
        <p:spPr>
          <a:xfrm>
            <a:off x="8595360" y="6547104"/>
            <a:ext cx="164592" cy="164592"/>
          </a:xfrm>
          <a:prstGeom prst="ellipse">
            <a:avLst/>
          </a:prstGeom>
          <a:solidFill>
            <a:srgbClr val="FF6B6B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7965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Defender</a:t>
            </a:r>
          </a:p>
        </p:txBody>
      </p:sp>
      <p:sp>
        <p:nvSpPr>
          <p:cNvPr id="48" name="Oval 47"/>
          <p:cNvSpPr/>
          <p:nvPr/>
        </p:nvSpPr>
        <p:spPr>
          <a:xfrm>
            <a:off x="9966960" y="6547104"/>
            <a:ext cx="164592" cy="16459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1681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Ball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8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57200" y="65379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 spc="200">
                <a:solidFill>
                  <a:srgbClr val="7B8A7F"/>
                </a:solidFill>
                <a:latin typeface="Calibri"/>
              </a:rPr>
              <a:t>qmtk Soccer · Coach Playbook · Grades 6–8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905695" y="653796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 spc="200">
                <a:solidFill>
                  <a:srgbClr val="7B8A7F"/>
                </a:solidFill>
                <a:latin typeface="Calibri"/>
              </a:rPr>
              <a:t>qmtk.org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101812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0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303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400">
                <a:solidFill>
                  <a:srgbClr val="7B8A7F"/>
                </a:solidFill>
                <a:latin typeface="Calibri"/>
              </a:rPr>
              <a:t>COACH PLAYBOOK · GRADES 6–8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292608"/>
            <a:ext cx="1005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 i="0">
                <a:solidFill>
                  <a:srgbClr val="B4C3B8"/>
                </a:solidFill>
                <a:latin typeface="Calibri"/>
              </a:rPr>
              <a:t>02.3  /  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097280"/>
            <a:ext cx="1054946" cy="274320"/>
          </a:xfrm>
          <a:prstGeom prst="roundRect">
            <a:avLst>
              <a:gd name="adj" fmla="val 50000"/>
            </a:avLst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105494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 spc="80">
                <a:solidFill>
                  <a:srgbClr val="080D0A"/>
                </a:solidFill>
                <a:latin typeface="Calibri"/>
              </a:rPr>
              <a:t>LESSON 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1874" y="1097280"/>
            <a:ext cx="1070610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21874" y="1097280"/>
            <a:ext cx="107061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22–33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02212" y="1097280"/>
            <a:ext cx="2088726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02212" y="1097280"/>
            <a:ext cx="208872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📏  40 yd wide channels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508760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Switching Play — Long Ball Accuracy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331720"/>
            <a:ext cx="640080" cy="54864"/>
          </a:xfrm>
          <a:prstGeom prst="rect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26060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7C5DFA"/>
                </a:solidFill>
                <a:latin typeface="Calibri"/>
              </a:rPr>
              <a:t>THE DRILL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51206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E8EDE9"/>
                </a:solidFill>
                <a:latin typeface="Calibri"/>
              </a:rPr>
              <a:t>Driven and lofted balls across the field into a target zone. Laces through the middle-bottom of the ball for the drive; open the foot and lean back for the loft. Then live: two touches to control, one to switch.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00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7C5DFA"/>
                </a:solidFill>
                <a:latin typeface="Calibri"/>
              </a:rPr>
              <a:t>KEY COACHING CUES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166360"/>
            <a:ext cx="5120640" cy="18288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5422392"/>
            <a:ext cx="109728" cy="109728"/>
          </a:xfrm>
          <a:prstGeom prst="ellipse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34924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Big backswing, laces straight through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5843016"/>
            <a:ext cx="109728" cy="109728"/>
          </a:xfrm>
          <a:prstGeom prst="ellipse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769864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Head steady over the ball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6263640"/>
            <a:ext cx="109728" cy="109728"/>
          </a:xfrm>
          <a:prstGeom prst="ellipse">
            <a:avLst/>
          </a:prstGeom>
          <a:solidFill>
            <a:srgbClr val="7C5D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6190488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Switch when the far side is free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0" y="2468880"/>
            <a:ext cx="6126480" cy="38862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52160" y="2606040"/>
            <a:ext cx="5852160" cy="3611880"/>
          </a:xfrm>
          <a:gradFill flip="none" rotWithShape="1">
            <a:gsLst>
              <a:gs pos="0">
                <a:srgbClr val="3E964F"/>
              </a:gs>
              <a:gs pos="100000">
                <a:srgbClr val="2A7037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96635" y="2750515"/>
            <a:ext cx="5563210" cy="3322930"/>
          </a:xfrm>
          <a:prstGeom prst="rect">
            <a:avLst/>
          </a:prstGeom>
          <a:noFill/>
          <a:ln w="25400"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759244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59244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0" name="Oval 29"/>
          <p:cNvSpPr/>
          <p:nvPr/>
        </p:nvSpPr>
        <p:spPr>
          <a:xfrm>
            <a:off x="6827824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870573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759244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59244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4" name="Oval 33"/>
          <p:cNvSpPr/>
          <p:nvPr/>
        </p:nvSpPr>
        <p:spPr>
          <a:xfrm>
            <a:off x="6827824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870573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988198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88198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8" name="Oval 37"/>
          <p:cNvSpPr/>
          <p:nvPr/>
        </p:nvSpPr>
        <p:spPr>
          <a:xfrm>
            <a:off x="8056778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9527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88198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988198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2" name="Oval 41"/>
          <p:cNvSpPr/>
          <p:nvPr/>
        </p:nvSpPr>
        <p:spPr>
          <a:xfrm>
            <a:off x="8056778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99527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17152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17152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6" name="Oval 45"/>
          <p:cNvSpPr/>
          <p:nvPr/>
        </p:nvSpPr>
        <p:spPr>
          <a:xfrm>
            <a:off x="9285732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328481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17152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17152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0" name="Oval 49"/>
          <p:cNvSpPr/>
          <p:nvPr/>
        </p:nvSpPr>
        <p:spPr>
          <a:xfrm>
            <a:off x="9285732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328481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446105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46105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4" name="Oval 53"/>
          <p:cNvSpPr/>
          <p:nvPr/>
        </p:nvSpPr>
        <p:spPr>
          <a:xfrm>
            <a:off x="10514685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557434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6105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46105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8" name="Oval 57"/>
          <p:cNvSpPr/>
          <p:nvPr/>
        </p:nvSpPr>
        <p:spPr>
          <a:xfrm>
            <a:off x="10514685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557434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852160" y="5925312"/>
            <a:ext cx="5852160" cy="292608"/>
          </a:xfrm>
          <a:prstGeom prst="rect">
            <a:avLst/>
          </a:prstGeom>
          <a:solidFill>
            <a:srgbClr val="080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50">
                <a:solidFill>
                  <a:srgbClr val="E8EDE9"/>
                </a:solidFill>
                <a:latin typeface="Calibri"/>
              </a:rPr>
              <a:t>📏  40 yd wide channels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 i="0" spc="80">
                <a:solidFill>
                  <a:srgbClr val="7C5DFA"/>
                </a:solidFill>
                <a:latin typeface="Calibri"/>
              </a:rPr>
              <a:t>LESSON 2</a:t>
            </a:r>
          </a:p>
        </p:txBody>
      </p:sp>
      <p:sp>
        <p:nvSpPr>
          <p:cNvPr id="63" name="Oval 62"/>
          <p:cNvSpPr/>
          <p:nvPr/>
        </p:nvSpPr>
        <p:spPr>
          <a:xfrm>
            <a:off x="5852160" y="6547104"/>
            <a:ext cx="164592" cy="164592"/>
          </a:xfrm>
          <a:prstGeom prst="ellipse">
            <a:avLst/>
          </a:prstGeom>
          <a:solidFill>
            <a:srgbClr val="F5A623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533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A / Attacker</a:t>
            </a:r>
          </a:p>
        </p:txBody>
      </p:sp>
      <p:sp>
        <p:nvSpPr>
          <p:cNvPr id="65" name="Oval 64"/>
          <p:cNvSpPr/>
          <p:nvPr/>
        </p:nvSpPr>
        <p:spPr>
          <a:xfrm>
            <a:off x="7223760" y="6547104"/>
            <a:ext cx="164592" cy="164592"/>
          </a:xfrm>
          <a:prstGeom prst="ellipse">
            <a:avLst/>
          </a:prstGeom>
          <a:solidFill>
            <a:srgbClr val="4A90E2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9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B / Receiver</a:t>
            </a:r>
          </a:p>
        </p:txBody>
      </p:sp>
      <p:sp>
        <p:nvSpPr>
          <p:cNvPr id="67" name="Oval 66"/>
          <p:cNvSpPr/>
          <p:nvPr/>
        </p:nvSpPr>
        <p:spPr>
          <a:xfrm>
            <a:off x="8595360" y="6547104"/>
            <a:ext cx="164592" cy="164592"/>
          </a:xfrm>
          <a:prstGeom prst="ellipse">
            <a:avLst/>
          </a:prstGeom>
          <a:solidFill>
            <a:srgbClr val="FF6B6B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7965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Defender</a:t>
            </a:r>
          </a:p>
        </p:txBody>
      </p:sp>
      <p:sp>
        <p:nvSpPr>
          <p:cNvPr id="69" name="Oval 68"/>
          <p:cNvSpPr/>
          <p:nvPr/>
        </p:nvSpPr>
        <p:spPr>
          <a:xfrm>
            <a:off x="9966960" y="6547104"/>
            <a:ext cx="164592" cy="16459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681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Ball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8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57200" y="65379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 spc="200">
                <a:solidFill>
                  <a:srgbClr val="7B8A7F"/>
                </a:solidFill>
                <a:latin typeface="Calibri"/>
              </a:rPr>
              <a:t>qmtk Soccer · Coach Playbook · Grades 6–8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905695" y="653796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 spc="200">
                <a:solidFill>
                  <a:srgbClr val="7B8A7F"/>
                </a:solidFill>
                <a:latin typeface="Calibri"/>
              </a:rPr>
              <a:t>qmtk.org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gradFill flip="none" rotWithShape="1">
            <a:gsLst>
              <a:gs pos="0">
                <a:srgbClr val="080D0A"/>
              </a:gs>
              <a:gs pos="100000">
                <a:srgbClr val="101812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926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 spc="200">
                <a:solidFill>
                  <a:srgbClr val="4ADE80"/>
                </a:solidFill>
                <a:latin typeface="Calibri"/>
              </a:rPr>
              <a:t>qmtk Soccer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303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 spc="400">
                <a:solidFill>
                  <a:srgbClr val="7B8A7F"/>
                </a:solidFill>
                <a:latin typeface="Calibri"/>
              </a:rPr>
              <a:t>COACH PLAYBOOK · GRADES 6–8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292608"/>
            <a:ext cx="1005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400" b="1" i="0">
                <a:solidFill>
                  <a:srgbClr val="B4C3B8"/>
                </a:solidFill>
                <a:latin typeface="Calibri"/>
              </a:rPr>
              <a:t>02.4  /  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097280"/>
            <a:ext cx="1141095" cy="274320"/>
          </a:xfrm>
          <a:prstGeom prst="roundRect">
            <a:avLst>
              <a:gd name="adj" fmla="val 50000"/>
            </a:avLst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97280"/>
            <a:ext cx="1141095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 spc="80">
                <a:solidFill>
                  <a:srgbClr val="080D0A"/>
                </a:solidFill>
                <a:latin typeface="Calibri"/>
              </a:rPr>
              <a:t>SCRIMMAGE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08023" y="1097280"/>
            <a:ext cx="1070610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08023" y="1097280"/>
            <a:ext cx="107061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33–45 MIN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88361" y="1097280"/>
            <a:ext cx="2793576" cy="274320"/>
          </a:xfrm>
          <a:prstGeom prst="roundRect">
            <a:avLst>
              <a:gd name="adj" fmla="val 50000"/>
            </a:avLst>
          </a:prstGeom>
          <a:solidFill>
            <a:srgbClr val="182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88361" y="1097280"/>
            <a:ext cx="2793576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 i="0" spc="80">
                <a:solidFill>
                  <a:srgbClr val="E8EDE9"/>
                </a:solidFill>
                <a:latin typeface="Calibri"/>
              </a:rPr>
              <a:t>📏  Full field, two proper goals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1508760"/>
            <a:ext cx="777240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Calibri"/>
              </a:rPr>
              <a:t>7v7 — Three-Pass Rule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331720"/>
            <a:ext cx="640080" cy="54864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26060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4ADE80"/>
                </a:solidFill>
                <a:latin typeface="Calibri"/>
              </a:rPr>
              <a:t>THE DRILL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926080"/>
            <a:ext cx="51206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E8EDE9"/>
                </a:solidFill>
                <a:latin typeface="Calibri"/>
              </a:rPr>
              <a:t>Three passes before a shot counts, then unrestricted after the first ten minutes. Rewards the patterns from Lesson 1 and the switch from Lesson 2 without killing the game.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80060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spc="400">
                <a:solidFill>
                  <a:srgbClr val="4ADE80"/>
                </a:solidFill>
                <a:latin typeface="Calibri"/>
              </a:rPr>
              <a:t>KEY COACHING CUES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5166360"/>
            <a:ext cx="5120640" cy="18288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5422392"/>
            <a:ext cx="109728" cy="109728"/>
          </a:xfrm>
          <a:prstGeom prst="ellipse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5349240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Build it — three passes before the shot</a:t>
            </a:r>
          </a:p>
        </p:txBody>
      </p:sp>
      <p:sp>
        <p:nvSpPr>
          <p:cNvPr id="21" name="Oval 20"/>
          <p:cNvSpPr/>
          <p:nvPr/>
        </p:nvSpPr>
        <p:spPr>
          <a:xfrm>
            <a:off x="685800" y="5843016"/>
            <a:ext cx="109728" cy="109728"/>
          </a:xfrm>
          <a:prstGeom prst="ellipse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769864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Use the switch when the pitch is blocked</a:t>
            </a:r>
          </a:p>
        </p:txBody>
      </p:sp>
      <p:sp>
        <p:nvSpPr>
          <p:cNvPr id="23" name="Oval 22"/>
          <p:cNvSpPr/>
          <p:nvPr/>
        </p:nvSpPr>
        <p:spPr>
          <a:xfrm>
            <a:off x="685800" y="6263640"/>
            <a:ext cx="109728" cy="109728"/>
          </a:xfrm>
          <a:prstGeom prst="ellipse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5840" y="6190488"/>
            <a:ext cx="43891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E8EDE9"/>
                </a:solidFill>
                <a:latin typeface="Calibri"/>
              </a:rPr>
              <a:t>Move after you pass, every time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15000" y="2468880"/>
            <a:ext cx="6126480" cy="3886200"/>
          </a:xfrm>
          <a:prstGeom prst="roundRect">
            <a:avLst>
              <a:gd name="adj" fmla="val 12000"/>
            </a:avLst>
          </a:prstGeom>
          <a:solidFill>
            <a:srgbClr val="18221B"/>
          </a:solidFill>
          <a:ln w="12700">
            <a:solidFill>
              <a:srgbClr val="1F2D23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852160" y="2606040"/>
            <a:ext cx="5852160" cy="3611880"/>
          </a:xfrm>
          <a:gradFill flip="none" rotWithShape="1">
            <a:gsLst>
              <a:gs pos="0">
                <a:srgbClr val="3E964F"/>
              </a:gs>
              <a:gs pos="100000">
                <a:srgbClr val="2A7037"/>
              </a:gs>
            </a:gsLst>
            <a:lin ang="8100000" scaled="0"/>
          </a:gradFill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96635" y="2750515"/>
            <a:ext cx="5563210" cy="3322930"/>
          </a:xfrm>
          <a:prstGeom prst="rect">
            <a:avLst/>
          </a:prstGeom>
          <a:noFill/>
          <a:ln w="25400">
            <a:solidFill>
              <a:srgbClr val="FFFFFF"/>
            </a:solidFill>
            <a:prstDash val="lg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759244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759244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0" name="Oval 29"/>
          <p:cNvSpPr/>
          <p:nvPr/>
        </p:nvSpPr>
        <p:spPr>
          <a:xfrm>
            <a:off x="6827824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870573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759244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59244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4" name="Oval 33"/>
          <p:cNvSpPr/>
          <p:nvPr/>
        </p:nvSpPr>
        <p:spPr>
          <a:xfrm>
            <a:off x="6827824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870573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988198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88198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38" name="Oval 37"/>
          <p:cNvSpPr/>
          <p:nvPr/>
        </p:nvSpPr>
        <p:spPr>
          <a:xfrm>
            <a:off x="8056778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099527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988198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988198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2" name="Oval 41"/>
          <p:cNvSpPr/>
          <p:nvPr/>
        </p:nvSpPr>
        <p:spPr>
          <a:xfrm>
            <a:off x="8056778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099527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17152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217152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46" name="Oval 45"/>
          <p:cNvSpPr/>
          <p:nvPr/>
        </p:nvSpPr>
        <p:spPr>
          <a:xfrm>
            <a:off x="9285732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328481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17152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217152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0" name="Oval 49"/>
          <p:cNvSpPr/>
          <p:nvPr/>
        </p:nvSpPr>
        <p:spPr>
          <a:xfrm>
            <a:off x="9285732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328481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446105" y="3723894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0446105" y="3767786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4" name="Oval 53"/>
          <p:cNvSpPr/>
          <p:nvPr/>
        </p:nvSpPr>
        <p:spPr>
          <a:xfrm>
            <a:off x="10514685" y="3993642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557434" y="4036391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6105" y="4879695"/>
            <a:ext cx="292608" cy="292608"/>
          </a:xfrm>
          <a:prstGeom prst="ellipse">
            <a:avLst/>
          </a:prstGeom>
          <a:solidFill>
            <a:srgbClr val="F5A623"/>
          </a:solidFill>
          <a:ln w="19050">
            <a:solidFill>
              <a:srgbClr val="FFFFFF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46105" y="4923587"/>
            <a:ext cx="292608" cy="20482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58" name="Oval 57"/>
          <p:cNvSpPr/>
          <p:nvPr/>
        </p:nvSpPr>
        <p:spPr>
          <a:xfrm>
            <a:off x="10514685" y="5149443"/>
            <a:ext cx="155448" cy="15544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80D0A"/>
            </a:solidFill>
          </a:ln>
          <a:effectLst>
            <a:outerShdw blurRad="60000" dist="38100" dir="5400000" algn="ctr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557434" y="5192192"/>
            <a:ext cx="69950" cy="69950"/>
          </a:xfrm>
          <a:prstGeom prst="ellipse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852160" y="5925312"/>
            <a:ext cx="5852160" cy="292608"/>
          </a:xfrm>
          <a:prstGeom prst="rect">
            <a:avLst/>
          </a:prstGeom>
          <a:solidFill>
            <a:srgbClr val="080D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1" i="0" spc="50">
                <a:solidFill>
                  <a:srgbClr val="E8EDE9"/>
                </a:solidFill>
                <a:latin typeface="Calibri"/>
              </a:rPr>
              <a:t>📏  Full field, two proper goals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989320" y="5925312"/>
            <a:ext cx="5577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1" i="0" spc="80">
                <a:solidFill>
                  <a:srgbClr val="4ADE80"/>
                </a:solidFill>
                <a:latin typeface="Calibri"/>
              </a:rPr>
              <a:t>SCRIMMAGE</a:t>
            </a:r>
          </a:p>
        </p:txBody>
      </p:sp>
      <p:sp>
        <p:nvSpPr>
          <p:cNvPr id="63" name="Oval 62"/>
          <p:cNvSpPr/>
          <p:nvPr/>
        </p:nvSpPr>
        <p:spPr>
          <a:xfrm>
            <a:off x="5852160" y="6547104"/>
            <a:ext cx="164592" cy="164592"/>
          </a:xfrm>
          <a:prstGeom prst="ellipse">
            <a:avLst/>
          </a:prstGeom>
          <a:solidFill>
            <a:srgbClr val="F5A623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533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A / Attacker</a:t>
            </a:r>
          </a:p>
        </p:txBody>
      </p:sp>
      <p:sp>
        <p:nvSpPr>
          <p:cNvPr id="65" name="Oval 64"/>
          <p:cNvSpPr/>
          <p:nvPr/>
        </p:nvSpPr>
        <p:spPr>
          <a:xfrm>
            <a:off x="7223760" y="6547104"/>
            <a:ext cx="164592" cy="164592"/>
          </a:xfrm>
          <a:prstGeom prst="ellipse">
            <a:avLst/>
          </a:prstGeom>
          <a:solidFill>
            <a:srgbClr val="4A90E2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9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Player B / Receiver</a:t>
            </a:r>
          </a:p>
        </p:txBody>
      </p:sp>
      <p:sp>
        <p:nvSpPr>
          <p:cNvPr id="67" name="Oval 66"/>
          <p:cNvSpPr/>
          <p:nvPr/>
        </p:nvSpPr>
        <p:spPr>
          <a:xfrm>
            <a:off x="8595360" y="6547104"/>
            <a:ext cx="164592" cy="164592"/>
          </a:xfrm>
          <a:prstGeom prst="ellipse">
            <a:avLst/>
          </a:prstGeom>
          <a:solidFill>
            <a:srgbClr val="FF6B6B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87965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Defender</a:t>
            </a:r>
          </a:p>
        </p:txBody>
      </p:sp>
      <p:sp>
        <p:nvSpPr>
          <p:cNvPr id="69" name="Oval 68"/>
          <p:cNvSpPr/>
          <p:nvPr/>
        </p:nvSpPr>
        <p:spPr>
          <a:xfrm>
            <a:off x="9966960" y="6547104"/>
            <a:ext cx="164592" cy="16459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80D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68128" y="6492240"/>
            <a:ext cx="1371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B4C3B8"/>
                </a:solidFill>
                <a:latin typeface="Calibri"/>
              </a:rPr>
              <a:t>Ball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018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457200" y="653796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0" i="0" spc="200">
                <a:solidFill>
                  <a:srgbClr val="7B8A7F"/>
                </a:solidFill>
                <a:latin typeface="Calibri"/>
              </a:rPr>
              <a:t>qmtk Soccer · Coach Playbook · Grades 6–8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905695" y="6537960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 spc="200">
                <a:solidFill>
                  <a:srgbClr val="7B8A7F"/>
                </a:solidFill>
                <a:latin typeface="Calibri"/>
              </a:rPr>
              <a:t>qmtk.org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